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handoutMasterIdLst>
    <p:handoutMasterId r:id="rId78"/>
  </p:handoutMasterIdLst>
  <p:sldIdLst>
    <p:sldId id="258" r:id="rId2"/>
    <p:sldId id="650" r:id="rId3"/>
    <p:sldId id="460" r:id="rId4"/>
    <p:sldId id="618" r:id="rId5"/>
    <p:sldId id="625" r:id="rId6"/>
    <p:sldId id="627" r:id="rId7"/>
    <p:sldId id="703" r:id="rId8"/>
    <p:sldId id="704" r:id="rId9"/>
    <p:sldId id="705" r:id="rId10"/>
    <p:sldId id="680" r:id="rId11"/>
    <p:sldId id="791" r:id="rId12"/>
    <p:sldId id="792" r:id="rId13"/>
    <p:sldId id="793" r:id="rId14"/>
    <p:sldId id="795" r:id="rId15"/>
    <p:sldId id="794" r:id="rId16"/>
    <p:sldId id="830" r:id="rId17"/>
    <p:sldId id="831" r:id="rId18"/>
    <p:sldId id="835" r:id="rId19"/>
    <p:sldId id="798" r:id="rId20"/>
    <p:sldId id="799" r:id="rId21"/>
    <p:sldId id="673" r:id="rId22"/>
    <p:sldId id="796" r:id="rId23"/>
    <p:sldId id="734" r:id="rId24"/>
    <p:sldId id="735" r:id="rId25"/>
    <p:sldId id="806" r:id="rId26"/>
    <p:sldId id="802" r:id="rId27"/>
    <p:sldId id="718" r:id="rId28"/>
    <p:sldId id="803" r:id="rId29"/>
    <p:sldId id="719" r:id="rId30"/>
    <p:sldId id="720" r:id="rId31"/>
    <p:sldId id="804" r:id="rId32"/>
    <p:sldId id="721" r:id="rId33"/>
    <p:sldId id="723" r:id="rId34"/>
    <p:sldId id="819" r:id="rId35"/>
    <p:sldId id="756" r:id="rId36"/>
    <p:sldId id="757" r:id="rId37"/>
    <p:sldId id="763" r:id="rId38"/>
    <p:sldId id="787" r:id="rId39"/>
    <p:sldId id="788" r:id="rId40"/>
    <p:sldId id="764" r:id="rId41"/>
    <p:sldId id="766" r:id="rId42"/>
    <p:sldId id="768" r:id="rId43"/>
    <p:sldId id="769" r:id="rId44"/>
    <p:sldId id="770" r:id="rId45"/>
    <p:sldId id="771" r:id="rId46"/>
    <p:sldId id="772" r:id="rId47"/>
    <p:sldId id="775" r:id="rId48"/>
    <p:sldId id="789" r:id="rId49"/>
    <p:sldId id="781" r:id="rId50"/>
    <p:sldId id="729" r:id="rId51"/>
    <p:sldId id="730" r:id="rId52"/>
    <p:sldId id="572" r:id="rId53"/>
    <p:sldId id="808" r:id="rId54"/>
    <p:sldId id="810" r:id="rId55"/>
    <p:sldId id="692" r:id="rId56"/>
    <p:sldId id="644" r:id="rId57"/>
    <p:sldId id="833" r:id="rId58"/>
    <p:sldId id="706" r:id="rId59"/>
    <p:sldId id="708" r:id="rId60"/>
    <p:sldId id="649" r:id="rId61"/>
    <p:sldId id="569" r:id="rId62"/>
    <p:sldId id="699" r:id="rId63"/>
    <p:sldId id="700" r:id="rId64"/>
    <p:sldId id="812" r:id="rId65"/>
    <p:sldId id="790" r:id="rId66"/>
    <p:sldId id="815" r:id="rId67"/>
    <p:sldId id="817" r:id="rId68"/>
    <p:sldId id="821" r:id="rId69"/>
    <p:sldId id="823" r:id="rId70"/>
    <p:sldId id="825" r:id="rId71"/>
    <p:sldId id="827" r:id="rId72"/>
    <p:sldId id="829" r:id="rId73"/>
    <p:sldId id="702" r:id="rId74"/>
    <p:sldId id="698" r:id="rId75"/>
    <p:sldId id="454"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B431"/>
    <a:srgbClr val="CAB900"/>
    <a:srgbClr val="7C6A55"/>
    <a:srgbClr val="D9D9D9"/>
    <a:srgbClr val="003658"/>
    <a:srgbClr val="007392"/>
    <a:srgbClr val="007F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90359" autoAdjust="0"/>
  </p:normalViewPr>
  <p:slideViewPr>
    <p:cSldViewPr>
      <p:cViewPr>
        <p:scale>
          <a:sx n="80" d="100"/>
          <a:sy n="80" d="100"/>
        </p:scale>
        <p:origin x="-1986" y="-126"/>
      </p:cViewPr>
      <p:guideLst>
        <p:guide orient="horz" pos="2160"/>
        <p:guide pos="2880"/>
      </p:guideLst>
    </p:cSldViewPr>
  </p:slideViewPr>
  <p:outlineViewPr>
    <p:cViewPr>
      <p:scale>
        <a:sx n="33" d="100"/>
        <a:sy n="33" d="100"/>
      </p:scale>
      <p:origin x="48" y="11808"/>
    </p:cViewPr>
  </p:outlineViewPr>
  <p:notesTextViewPr>
    <p:cViewPr>
      <p:scale>
        <a:sx n="1" d="1"/>
        <a:sy n="1" d="1"/>
      </p:scale>
      <p:origin x="0" y="0"/>
    </p:cViewPr>
  </p:notesTextViewPr>
  <p:sorterViewPr>
    <p:cViewPr>
      <p:scale>
        <a:sx n="110" d="100"/>
        <a:sy n="110" d="100"/>
      </p:scale>
      <p:origin x="0" y="0"/>
    </p:cViewPr>
  </p:sorterViewPr>
  <p:notesViewPr>
    <p:cSldViewPr>
      <p:cViewPr varScale="1">
        <p:scale>
          <a:sx n="67" d="100"/>
          <a:sy n="67" d="100"/>
        </p:scale>
        <p:origin x="-2208"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2F1A5-E278-4446-99D4-E8D4F1933ABD}"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en-US"/>
        </a:p>
      </dgm:t>
    </dgm:pt>
    <dgm:pt modelId="{748FFA1C-47E1-49D5-A193-C3FFBA7FF07F}">
      <dgm:prSet phldrT="[Text]" custT="1"/>
      <dgm:spPr/>
      <dgm:t>
        <a:bodyPr/>
        <a:lstStyle/>
        <a:p>
          <a:r>
            <a:rPr lang="en-US" sz="2400" b="1" dirty="0" smtClean="0">
              <a:solidFill>
                <a:schemeClr val="tx1"/>
              </a:solidFill>
              <a:latin typeface="Corbel" panose="020B0503020204020204" pitchFamily="34" charset="0"/>
            </a:rPr>
            <a:t>Golden Rules of Documentation</a:t>
          </a:r>
          <a:endParaRPr lang="en-US" sz="2400" b="1" dirty="0">
            <a:solidFill>
              <a:schemeClr val="tx1"/>
            </a:solidFill>
            <a:latin typeface="Corbel" panose="020B0503020204020204" pitchFamily="34" charset="0"/>
          </a:endParaRPr>
        </a:p>
      </dgm:t>
    </dgm:pt>
    <dgm:pt modelId="{03AD1C00-FE81-46A8-85A1-2784231E80F3}" type="parTrans" cxnId="{200407CA-DD18-4287-B181-5BAC52D1B2C9}">
      <dgm:prSet/>
      <dgm:spPr/>
      <dgm:t>
        <a:bodyPr/>
        <a:lstStyle/>
        <a:p>
          <a:endParaRPr lang="en-US"/>
        </a:p>
      </dgm:t>
    </dgm:pt>
    <dgm:pt modelId="{8E5FA526-DB3E-40F6-AAF7-1F7EF5DEF80A}" type="sibTrans" cxnId="{200407CA-DD18-4287-B181-5BAC52D1B2C9}">
      <dgm:prSet/>
      <dgm:spPr/>
      <dgm:t>
        <a:bodyPr/>
        <a:lstStyle/>
        <a:p>
          <a:endParaRPr lang="en-US"/>
        </a:p>
      </dgm:t>
    </dgm:pt>
    <dgm:pt modelId="{C26E3064-4BD9-4F40-9BDF-A467277D3A38}">
      <dgm:prSet phldrT="[Text]" custT="1"/>
      <dgm:spPr/>
      <dgm:t>
        <a:bodyPr/>
        <a:lstStyle/>
        <a:p>
          <a:r>
            <a:rPr lang="en-US" sz="2400" b="1" dirty="0" smtClean="0">
              <a:solidFill>
                <a:schemeClr val="tx1"/>
              </a:solidFill>
              <a:latin typeface="Corbel" panose="020B0503020204020204" pitchFamily="34" charset="0"/>
            </a:rPr>
            <a:t>Not documented =  Not Done</a:t>
          </a:r>
          <a:endParaRPr lang="en-US" sz="2400" b="1" dirty="0">
            <a:solidFill>
              <a:schemeClr val="tx1"/>
            </a:solidFill>
            <a:latin typeface="Corbel" panose="020B0503020204020204" pitchFamily="34" charset="0"/>
          </a:endParaRPr>
        </a:p>
      </dgm:t>
    </dgm:pt>
    <dgm:pt modelId="{0C1D4E73-9EB7-4FAC-9474-439D80E18F47}" type="parTrans" cxnId="{5F237D6B-0AB6-4943-AC07-ABD743E2131D}">
      <dgm:prSet/>
      <dgm:spPr/>
      <dgm:t>
        <a:bodyPr/>
        <a:lstStyle/>
        <a:p>
          <a:endParaRPr lang="en-US"/>
        </a:p>
      </dgm:t>
    </dgm:pt>
    <dgm:pt modelId="{F956F45A-DADD-416C-9FE7-DB28D0B1A546}" type="sibTrans" cxnId="{5F237D6B-0AB6-4943-AC07-ABD743E2131D}">
      <dgm:prSet/>
      <dgm:spPr/>
      <dgm:t>
        <a:bodyPr/>
        <a:lstStyle/>
        <a:p>
          <a:endParaRPr lang="en-US"/>
        </a:p>
      </dgm:t>
    </dgm:pt>
    <dgm:pt modelId="{EB42C6E5-4CFD-42C7-AF87-EA2CD4ABB941}">
      <dgm:prSet phldrT="[Text]" custT="1"/>
      <dgm:spPr/>
      <dgm:t>
        <a:bodyPr/>
        <a:lstStyle/>
        <a:p>
          <a:r>
            <a:rPr lang="en-US" sz="2400" b="1" dirty="0" smtClean="0">
              <a:solidFill>
                <a:schemeClr val="tx1"/>
              </a:solidFill>
              <a:latin typeface="Corbel" panose="020B0503020204020204" pitchFamily="34" charset="0"/>
            </a:rPr>
            <a:t>Paid for what you document!</a:t>
          </a:r>
          <a:endParaRPr lang="en-US" sz="2400" b="1" dirty="0">
            <a:solidFill>
              <a:schemeClr val="tx1"/>
            </a:solidFill>
            <a:latin typeface="Corbel" panose="020B0503020204020204" pitchFamily="34" charset="0"/>
          </a:endParaRPr>
        </a:p>
      </dgm:t>
    </dgm:pt>
    <dgm:pt modelId="{1291F589-5B12-4300-87B1-29D19143AD92}" type="parTrans" cxnId="{DD521E96-9FD1-465D-B836-98A859BF8C79}">
      <dgm:prSet/>
      <dgm:spPr/>
      <dgm:t>
        <a:bodyPr/>
        <a:lstStyle/>
        <a:p>
          <a:endParaRPr lang="en-US"/>
        </a:p>
      </dgm:t>
    </dgm:pt>
    <dgm:pt modelId="{97ADC729-0FB0-48ED-954A-5765506DF575}" type="sibTrans" cxnId="{DD521E96-9FD1-465D-B836-98A859BF8C79}">
      <dgm:prSet/>
      <dgm:spPr/>
      <dgm:t>
        <a:bodyPr/>
        <a:lstStyle/>
        <a:p>
          <a:endParaRPr lang="en-US"/>
        </a:p>
      </dgm:t>
    </dgm:pt>
    <dgm:pt modelId="{109F5D6D-5542-4C42-9CA9-1828C48205A3}">
      <dgm:prSet phldrT="[Text]" custT="1"/>
      <dgm:spPr/>
      <dgm:t>
        <a:bodyPr/>
        <a:lstStyle/>
        <a:p>
          <a:r>
            <a:rPr lang="en-US" sz="2400" b="1" dirty="0" smtClean="0">
              <a:solidFill>
                <a:schemeClr val="tx1"/>
              </a:solidFill>
              <a:latin typeface="Corbel" panose="020B0503020204020204" pitchFamily="34" charset="0"/>
            </a:rPr>
            <a:t>Document! Document! Document!</a:t>
          </a:r>
          <a:endParaRPr lang="en-US" sz="2400" b="1" dirty="0">
            <a:solidFill>
              <a:schemeClr val="tx1"/>
            </a:solidFill>
            <a:latin typeface="Corbel" panose="020B0503020204020204" pitchFamily="34" charset="0"/>
          </a:endParaRPr>
        </a:p>
      </dgm:t>
    </dgm:pt>
    <dgm:pt modelId="{79F94980-55A8-49D4-B04F-32A57D0A1D66}" type="parTrans" cxnId="{D20412A8-E125-46A9-87D2-DFE0AAA63F1F}">
      <dgm:prSet/>
      <dgm:spPr/>
      <dgm:t>
        <a:bodyPr/>
        <a:lstStyle/>
        <a:p>
          <a:endParaRPr lang="en-US"/>
        </a:p>
      </dgm:t>
    </dgm:pt>
    <dgm:pt modelId="{30A748C1-01EC-4B96-A0D4-1AE2DEE6E6AE}" type="sibTrans" cxnId="{D20412A8-E125-46A9-87D2-DFE0AAA63F1F}">
      <dgm:prSet/>
      <dgm:spPr/>
      <dgm:t>
        <a:bodyPr/>
        <a:lstStyle/>
        <a:p>
          <a:endParaRPr lang="en-US"/>
        </a:p>
      </dgm:t>
    </dgm:pt>
    <dgm:pt modelId="{26B2A57D-0531-42D5-9A4F-3F7776F6CD41}">
      <dgm:prSet phldrT="[Text]" custT="1"/>
      <dgm:spPr/>
      <dgm:t>
        <a:bodyPr/>
        <a:lstStyle/>
        <a:p>
          <a:r>
            <a:rPr lang="en-US" sz="2400" b="1" dirty="0" smtClean="0">
              <a:solidFill>
                <a:schemeClr val="tx1"/>
              </a:solidFill>
              <a:latin typeface="Corbel" panose="020B0503020204020204" pitchFamily="34" charset="0"/>
            </a:rPr>
            <a:t>Less is not more. More is Better!</a:t>
          </a:r>
          <a:endParaRPr lang="en-US" sz="2400" b="1" dirty="0">
            <a:solidFill>
              <a:schemeClr val="tx1"/>
            </a:solidFill>
            <a:latin typeface="Corbel" panose="020B0503020204020204" pitchFamily="34" charset="0"/>
          </a:endParaRPr>
        </a:p>
      </dgm:t>
    </dgm:pt>
    <dgm:pt modelId="{F4013E56-D9E7-4205-8EBF-2573EEB47949}" type="parTrans" cxnId="{61E7C734-8AC1-4DF7-A0A0-BD283365B92F}">
      <dgm:prSet/>
      <dgm:spPr/>
      <dgm:t>
        <a:bodyPr/>
        <a:lstStyle/>
        <a:p>
          <a:endParaRPr lang="en-US"/>
        </a:p>
      </dgm:t>
    </dgm:pt>
    <dgm:pt modelId="{FE15FDE1-0605-4691-9AB9-1C76158AC68B}" type="sibTrans" cxnId="{61E7C734-8AC1-4DF7-A0A0-BD283365B92F}">
      <dgm:prSet/>
      <dgm:spPr/>
      <dgm:t>
        <a:bodyPr/>
        <a:lstStyle/>
        <a:p>
          <a:endParaRPr lang="en-US"/>
        </a:p>
      </dgm:t>
    </dgm:pt>
    <dgm:pt modelId="{14D841A9-8B9A-4A8C-8319-84D655076D07}" type="pres">
      <dgm:prSet presAssocID="{1632F1A5-E278-4446-99D4-E8D4F1933ABD}" presName="Name0" presStyleCnt="0">
        <dgm:presLayoutVars>
          <dgm:chMax val="1"/>
          <dgm:dir/>
          <dgm:animLvl val="ctr"/>
          <dgm:resizeHandles val="exact"/>
        </dgm:presLayoutVars>
      </dgm:prSet>
      <dgm:spPr/>
      <dgm:t>
        <a:bodyPr/>
        <a:lstStyle/>
        <a:p>
          <a:endParaRPr lang="en-US"/>
        </a:p>
      </dgm:t>
    </dgm:pt>
    <dgm:pt modelId="{B8779675-8992-4E44-8F76-97CA414C0AA3}" type="pres">
      <dgm:prSet presAssocID="{748FFA1C-47E1-49D5-A193-C3FFBA7FF07F}" presName="centerShape" presStyleLbl="node0" presStyleIdx="0" presStyleCnt="1" custScaleX="171779" custScaleY="70603" custLinFactNeighborX="8412" custLinFactNeighborY="-1823"/>
      <dgm:spPr/>
      <dgm:t>
        <a:bodyPr/>
        <a:lstStyle/>
        <a:p>
          <a:endParaRPr lang="en-US"/>
        </a:p>
      </dgm:t>
    </dgm:pt>
    <dgm:pt modelId="{CEDDF01B-DC63-4F96-8243-02CDE4B4C18B}" type="pres">
      <dgm:prSet presAssocID="{C26E3064-4BD9-4F40-9BDF-A467277D3A38}" presName="node" presStyleLbl="node1" presStyleIdx="0" presStyleCnt="4" custScaleX="197046" custScaleY="103684" custRadScaleRad="100288" custRadScaleInc="24066">
        <dgm:presLayoutVars>
          <dgm:bulletEnabled val="1"/>
        </dgm:presLayoutVars>
      </dgm:prSet>
      <dgm:spPr/>
      <dgm:t>
        <a:bodyPr/>
        <a:lstStyle/>
        <a:p>
          <a:endParaRPr lang="en-US"/>
        </a:p>
      </dgm:t>
    </dgm:pt>
    <dgm:pt modelId="{2D7DC71F-6D74-4E94-90AB-C90FD44989FA}" type="pres">
      <dgm:prSet presAssocID="{C26E3064-4BD9-4F40-9BDF-A467277D3A38}" presName="dummy" presStyleCnt="0"/>
      <dgm:spPr/>
    </dgm:pt>
    <dgm:pt modelId="{6D898460-7E2A-488B-B4E1-38DAFBFAB6A0}" type="pres">
      <dgm:prSet presAssocID="{F956F45A-DADD-416C-9FE7-DB28D0B1A546}" presName="sibTrans" presStyleLbl="sibTrans2D1" presStyleIdx="0" presStyleCnt="4" custScaleX="135548" custScaleY="115173" custLinFactNeighborX="-11062" custLinFactNeighborY="1777"/>
      <dgm:spPr/>
      <dgm:t>
        <a:bodyPr/>
        <a:lstStyle/>
        <a:p>
          <a:endParaRPr lang="en-US"/>
        </a:p>
      </dgm:t>
    </dgm:pt>
    <dgm:pt modelId="{5486E82D-D687-4CCC-AC00-1C966BC42CD5}" type="pres">
      <dgm:prSet presAssocID="{EB42C6E5-4CFD-42C7-AF87-EA2CD4ABB941}" presName="node" presStyleLbl="node1" presStyleIdx="1" presStyleCnt="4" custScaleX="171872" custScaleY="106844" custRadScaleRad="153984" custRadScaleInc="-4523">
        <dgm:presLayoutVars>
          <dgm:bulletEnabled val="1"/>
        </dgm:presLayoutVars>
      </dgm:prSet>
      <dgm:spPr/>
      <dgm:t>
        <a:bodyPr/>
        <a:lstStyle/>
        <a:p>
          <a:endParaRPr lang="en-US"/>
        </a:p>
      </dgm:t>
    </dgm:pt>
    <dgm:pt modelId="{23E7AB62-F2B9-4962-8EE9-FE3674FB7F97}" type="pres">
      <dgm:prSet presAssocID="{EB42C6E5-4CFD-42C7-AF87-EA2CD4ABB941}" presName="dummy" presStyleCnt="0"/>
      <dgm:spPr/>
    </dgm:pt>
    <dgm:pt modelId="{3B423B2B-E1D4-408A-925B-9FA01D16289E}" type="pres">
      <dgm:prSet presAssocID="{97ADC729-0FB0-48ED-954A-5765506DF575}" presName="sibTrans" presStyleLbl="sibTrans2D1" presStyleIdx="1" presStyleCnt="4" custScaleX="97236" custScaleY="88428" custLinFactNeighborX="5201" custLinFactNeighborY="7763"/>
      <dgm:spPr/>
      <dgm:t>
        <a:bodyPr/>
        <a:lstStyle/>
        <a:p>
          <a:endParaRPr lang="en-US"/>
        </a:p>
      </dgm:t>
    </dgm:pt>
    <dgm:pt modelId="{CD50CA16-DB38-4002-9D1D-D8E4F05F5EA1}" type="pres">
      <dgm:prSet presAssocID="{109F5D6D-5542-4C42-9CA9-1828C48205A3}" presName="node" presStyleLbl="node1" presStyleIdx="2" presStyleCnt="4" custScaleX="182257" custRadScaleRad="101521" custRadScaleInc="-34809">
        <dgm:presLayoutVars>
          <dgm:bulletEnabled val="1"/>
        </dgm:presLayoutVars>
      </dgm:prSet>
      <dgm:spPr/>
      <dgm:t>
        <a:bodyPr/>
        <a:lstStyle/>
        <a:p>
          <a:endParaRPr lang="en-US"/>
        </a:p>
      </dgm:t>
    </dgm:pt>
    <dgm:pt modelId="{D3FFF036-375A-44A3-ABBE-F74EE614B985}" type="pres">
      <dgm:prSet presAssocID="{109F5D6D-5542-4C42-9CA9-1828C48205A3}" presName="dummy" presStyleCnt="0"/>
      <dgm:spPr/>
    </dgm:pt>
    <dgm:pt modelId="{4795F6BA-1DD0-4363-A893-DEEEF3A355D1}" type="pres">
      <dgm:prSet presAssocID="{30A748C1-01EC-4B96-A0D4-1AE2DEE6E6AE}" presName="sibTrans" presStyleLbl="sibTrans2D1" presStyleIdx="2" presStyleCnt="4" custScaleX="113772" custScaleY="115162" custLinFactNeighborX="-1683" custLinFactNeighborY="-5101"/>
      <dgm:spPr/>
      <dgm:t>
        <a:bodyPr/>
        <a:lstStyle/>
        <a:p>
          <a:endParaRPr lang="en-US"/>
        </a:p>
      </dgm:t>
    </dgm:pt>
    <dgm:pt modelId="{1DE61C65-7A04-474B-ABCD-AF88E36B77D5}" type="pres">
      <dgm:prSet presAssocID="{26B2A57D-0531-42D5-9A4F-3F7776F6CD41}" presName="node" presStyleLbl="node1" presStyleIdx="3" presStyleCnt="4" custScaleX="207241" custScaleY="116257" custRadScaleRad="123602" custRadScaleInc="-2146">
        <dgm:presLayoutVars>
          <dgm:bulletEnabled val="1"/>
        </dgm:presLayoutVars>
      </dgm:prSet>
      <dgm:spPr/>
      <dgm:t>
        <a:bodyPr/>
        <a:lstStyle/>
        <a:p>
          <a:endParaRPr lang="en-US"/>
        </a:p>
      </dgm:t>
    </dgm:pt>
    <dgm:pt modelId="{697097DA-4EE1-4C0A-BC74-F8D451F7EFE7}" type="pres">
      <dgm:prSet presAssocID="{26B2A57D-0531-42D5-9A4F-3F7776F6CD41}" presName="dummy" presStyleCnt="0"/>
      <dgm:spPr/>
    </dgm:pt>
    <dgm:pt modelId="{601F5400-27EE-426F-B9AC-91F8C15D82EC}" type="pres">
      <dgm:prSet presAssocID="{FE15FDE1-0605-4691-9AB9-1C76158AC68B}" presName="sibTrans" presStyleLbl="sibTrans2D1" presStyleIdx="3" presStyleCnt="4" custScaleX="117739" custScaleY="102092" custLinFactNeighborX="-9098" custLinFactNeighborY="-5199"/>
      <dgm:spPr/>
      <dgm:t>
        <a:bodyPr/>
        <a:lstStyle/>
        <a:p>
          <a:endParaRPr lang="en-US"/>
        </a:p>
      </dgm:t>
    </dgm:pt>
  </dgm:ptLst>
  <dgm:cxnLst>
    <dgm:cxn modelId="{4B4594DB-4186-42BF-B108-A81E49B24430}" type="presOf" srcId="{EB42C6E5-4CFD-42C7-AF87-EA2CD4ABB941}" destId="{5486E82D-D687-4CCC-AC00-1C966BC42CD5}" srcOrd="0" destOrd="0" presId="urn:microsoft.com/office/officeart/2005/8/layout/radial6"/>
    <dgm:cxn modelId="{61E7C734-8AC1-4DF7-A0A0-BD283365B92F}" srcId="{748FFA1C-47E1-49D5-A193-C3FFBA7FF07F}" destId="{26B2A57D-0531-42D5-9A4F-3F7776F6CD41}" srcOrd="3" destOrd="0" parTransId="{F4013E56-D9E7-4205-8EBF-2573EEB47949}" sibTransId="{FE15FDE1-0605-4691-9AB9-1C76158AC68B}"/>
    <dgm:cxn modelId="{37AADDD1-43E9-4B97-96D2-5E14A777110C}" type="presOf" srcId="{C26E3064-4BD9-4F40-9BDF-A467277D3A38}" destId="{CEDDF01B-DC63-4F96-8243-02CDE4B4C18B}" srcOrd="0" destOrd="0" presId="urn:microsoft.com/office/officeart/2005/8/layout/radial6"/>
    <dgm:cxn modelId="{E43BBF44-A511-4E9E-9F92-26E77EC2AB3F}" type="presOf" srcId="{30A748C1-01EC-4B96-A0D4-1AE2DEE6E6AE}" destId="{4795F6BA-1DD0-4363-A893-DEEEF3A355D1}" srcOrd="0" destOrd="0" presId="urn:microsoft.com/office/officeart/2005/8/layout/radial6"/>
    <dgm:cxn modelId="{D20412A8-E125-46A9-87D2-DFE0AAA63F1F}" srcId="{748FFA1C-47E1-49D5-A193-C3FFBA7FF07F}" destId="{109F5D6D-5542-4C42-9CA9-1828C48205A3}" srcOrd="2" destOrd="0" parTransId="{79F94980-55A8-49D4-B04F-32A57D0A1D66}" sibTransId="{30A748C1-01EC-4B96-A0D4-1AE2DEE6E6AE}"/>
    <dgm:cxn modelId="{DD521E96-9FD1-465D-B836-98A859BF8C79}" srcId="{748FFA1C-47E1-49D5-A193-C3FFBA7FF07F}" destId="{EB42C6E5-4CFD-42C7-AF87-EA2CD4ABB941}" srcOrd="1" destOrd="0" parTransId="{1291F589-5B12-4300-87B1-29D19143AD92}" sibTransId="{97ADC729-0FB0-48ED-954A-5765506DF575}"/>
    <dgm:cxn modelId="{8CA0D3A9-B94E-405E-9326-A01C926C11EE}" type="presOf" srcId="{97ADC729-0FB0-48ED-954A-5765506DF575}" destId="{3B423B2B-E1D4-408A-925B-9FA01D16289E}" srcOrd="0" destOrd="0" presId="urn:microsoft.com/office/officeart/2005/8/layout/radial6"/>
    <dgm:cxn modelId="{5F237D6B-0AB6-4943-AC07-ABD743E2131D}" srcId="{748FFA1C-47E1-49D5-A193-C3FFBA7FF07F}" destId="{C26E3064-4BD9-4F40-9BDF-A467277D3A38}" srcOrd="0" destOrd="0" parTransId="{0C1D4E73-9EB7-4FAC-9474-439D80E18F47}" sibTransId="{F956F45A-DADD-416C-9FE7-DB28D0B1A546}"/>
    <dgm:cxn modelId="{51E111CF-125E-4FC1-B8D6-177A3529FFF1}" type="presOf" srcId="{1632F1A5-E278-4446-99D4-E8D4F1933ABD}" destId="{14D841A9-8B9A-4A8C-8319-84D655076D07}" srcOrd="0" destOrd="0" presId="urn:microsoft.com/office/officeart/2005/8/layout/radial6"/>
    <dgm:cxn modelId="{259CC543-9D68-421F-ADD8-6016C9B48F29}" type="presOf" srcId="{26B2A57D-0531-42D5-9A4F-3F7776F6CD41}" destId="{1DE61C65-7A04-474B-ABCD-AF88E36B77D5}" srcOrd="0" destOrd="0" presId="urn:microsoft.com/office/officeart/2005/8/layout/radial6"/>
    <dgm:cxn modelId="{A67E89AB-895C-4FA7-85C8-F2AD42554E08}" type="presOf" srcId="{FE15FDE1-0605-4691-9AB9-1C76158AC68B}" destId="{601F5400-27EE-426F-B9AC-91F8C15D82EC}" srcOrd="0" destOrd="0" presId="urn:microsoft.com/office/officeart/2005/8/layout/radial6"/>
    <dgm:cxn modelId="{14479A07-37A4-4641-93C5-16796D5C957B}" type="presOf" srcId="{748FFA1C-47E1-49D5-A193-C3FFBA7FF07F}" destId="{B8779675-8992-4E44-8F76-97CA414C0AA3}" srcOrd="0" destOrd="0" presId="urn:microsoft.com/office/officeart/2005/8/layout/radial6"/>
    <dgm:cxn modelId="{F2441B4F-66C2-4AF2-9E29-DBB2C1AC38F0}" type="presOf" srcId="{109F5D6D-5542-4C42-9CA9-1828C48205A3}" destId="{CD50CA16-DB38-4002-9D1D-D8E4F05F5EA1}" srcOrd="0" destOrd="0" presId="urn:microsoft.com/office/officeart/2005/8/layout/radial6"/>
    <dgm:cxn modelId="{200407CA-DD18-4287-B181-5BAC52D1B2C9}" srcId="{1632F1A5-E278-4446-99D4-E8D4F1933ABD}" destId="{748FFA1C-47E1-49D5-A193-C3FFBA7FF07F}" srcOrd="0" destOrd="0" parTransId="{03AD1C00-FE81-46A8-85A1-2784231E80F3}" sibTransId="{8E5FA526-DB3E-40F6-AAF7-1F7EF5DEF80A}"/>
    <dgm:cxn modelId="{66477F53-0A37-4044-B997-F1692754C2AC}" type="presOf" srcId="{F956F45A-DADD-416C-9FE7-DB28D0B1A546}" destId="{6D898460-7E2A-488B-B4E1-38DAFBFAB6A0}" srcOrd="0" destOrd="0" presId="urn:microsoft.com/office/officeart/2005/8/layout/radial6"/>
    <dgm:cxn modelId="{374C69F9-AD5F-4E76-B170-F0C408184B27}" type="presParOf" srcId="{14D841A9-8B9A-4A8C-8319-84D655076D07}" destId="{B8779675-8992-4E44-8F76-97CA414C0AA3}" srcOrd="0" destOrd="0" presId="urn:microsoft.com/office/officeart/2005/8/layout/radial6"/>
    <dgm:cxn modelId="{6D1BC30F-80F2-4EDD-8612-746EA5CF9B3F}" type="presParOf" srcId="{14D841A9-8B9A-4A8C-8319-84D655076D07}" destId="{CEDDF01B-DC63-4F96-8243-02CDE4B4C18B}" srcOrd="1" destOrd="0" presId="urn:microsoft.com/office/officeart/2005/8/layout/radial6"/>
    <dgm:cxn modelId="{3E160F93-F31B-48E2-B0C4-77A37A2DAC4D}" type="presParOf" srcId="{14D841A9-8B9A-4A8C-8319-84D655076D07}" destId="{2D7DC71F-6D74-4E94-90AB-C90FD44989FA}" srcOrd="2" destOrd="0" presId="urn:microsoft.com/office/officeart/2005/8/layout/radial6"/>
    <dgm:cxn modelId="{E5CDA3CD-FCC4-465C-925C-7D0203F439DA}" type="presParOf" srcId="{14D841A9-8B9A-4A8C-8319-84D655076D07}" destId="{6D898460-7E2A-488B-B4E1-38DAFBFAB6A0}" srcOrd="3" destOrd="0" presId="urn:microsoft.com/office/officeart/2005/8/layout/radial6"/>
    <dgm:cxn modelId="{DAA54C1A-10A1-4427-96CD-63738E1A9AB9}" type="presParOf" srcId="{14D841A9-8B9A-4A8C-8319-84D655076D07}" destId="{5486E82D-D687-4CCC-AC00-1C966BC42CD5}" srcOrd="4" destOrd="0" presId="urn:microsoft.com/office/officeart/2005/8/layout/radial6"/>
    <dgm:cxn modelId="{E2A56589-1BA8-4DBC-8D6F-A0C6248698EC}" type="presParOf" srcId="{14D841A9-8B9A-4A8C-8319-84D655076D07}" destId="{23E7AB62-F2B9-4962-8EE9-FE3674FB7F97}" srcOrd="5" destOrd="0" presId="urn:microsoft.com/office/officeart/2005/8/layout/radial6"/>
    <dgm:cxn modelId="{41B8F9A9-C2B7-43BD-B62E-02ABF14B86CE}" type="presParOf" srcId="{14D841A9-8B9A-4A8C-8319-84D655076D07}" destId="{3B423B2B-E1D4-408A-925B-9FA01D16289E}" srcOrd="6" destOrd="0" presId="urn:microsoft.com/office/officeart/2005/8/layout/radial6"/>
    <dgm:cxn modelId="{AC1E779B-A348-458F-AD0B-61A38248DD57}" type="presParOf" srcId="{14D841A9-8B9A-4A8C-8319-84D655076D07}" destId="{CD50CA16-DB38-4002-9D1D-D8E4F05F5EA1}" srcOrd="7" destOrd="0" presId="urn:microsoft.com/office/officeart/2005/8/layout/radial6"/>
    <dgm:cxn modelId="{BA08E429-014F-4902-9131-730818A57212}" type="presParOf" srcId="{14D841A9-8B9A-4A8C-8319-84D655076D07}" destId="{D3FFF036-375A-44A3-ABBE-F74EE614B985}" srcOrd="8" destOrd="0" presId="urn:microsoft.com/office/officeart/2005/8/layout/radial6"/>
    <dgm:cxn modelId="{9D5DC01C-E80B-4545-86D9-357098780947}" type="presParOf" srcId="{14D841A9-8B9A-4A8C-8319-84D655076D07}" destId="{4795F6BA-1DD0-4363-A893-DEEEF3A355D1}" srcOrd="9" destOrd="0" presId="urn:microsoft.com/office/officeart/2005/8/layout/radial6"/>
    <dgm:cxn modelId="{76157E6C-285F-4557-AAB2-54AE6A4843E3}" type="presParOf" srcId="{14D841A9-8B9A-4A8C-8319-84D655076D07}" destId="{1DE61C65-7A04-474B-ABCD-AF88E36B77D5}" srcOrd="10" destOrd="0" presId="urn:microsoft.com/office/officeart/2005/8/layout/radial6"/>
    <dgm:cxn modelId="{575E9E5D-0D36-4956-9CF2-1D7A0EF431FD}" type="presParOf" srcId="{14D841A9-8B9A-4A8C-8319-84D655076D07}" destId="{697097DA-4EE1-4C0A-BC74-F8D451F7EFE7}" srcOrd="11" destOrd="0" presId="urn:microsoft.com/office/officeart/2005/8/layout/radial6"/>
    <dgm:cxn modelId="{BF4D99D7-37BA-4115-9CE5-31A4F46CE694}" type="presParOf" srcId="{14D841A9-8B9A-4A8C-8319-84D655076D07}" destId="{601F5400-27EE-426F-B9AC-91F8C15D82EC}"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E5AC817-D128-48E4-A67A-F51942EC994F}" type="datetimeFigureOut">
              <a:rPr lang="en-US" smtClean="0"/>
              <a:pPr/>
              <a:t>10/10/2018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84D9A55-EFC1-45D2-A56B-0BE2D11CE25F}" type="slidenum">
              <a:rPr lang="en-US" smtClean="0"/>
              <a:pPr/>
              <a:t>‹#›</a:t>
            </a:fld>
            <a:endParaRPr lang="en-US" dirty="0"/>
          </a:p>
        </p:txBody>
      </p:sp>
    </p:spTree>
    <p:extLst>
      <p:ext uri="{BB962C8B-B14F-4D97-AF65-F5344CB8AC3E}">
        <p14:creationId xmlns:p14="http://schemas.microsoft.com/office/powerpoint/2010/main" xmlns="" val="3520577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31A8EB-7087-4FD0-AAF4-384293565EAB}" type="datetimeFigureOut">
              <a:rPr lang="en-US" smtClean="0"/>
              <a:pPr/>
              <a:t>10/10/2018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6EA354F-6658-4393-94CF-75CD3177194D}" type="slidenum">
              <a:rPr lang="en-US" smtClean="0"/>
              <a:pPr/>
              <a:t>‹#›</a:t>
            </a:fld>
            <a:endParaRPr lang="en-US" dirty="0"/>
          </a:p>
        </p:txBody>
      </p:sp>
    </p:spTree>
    <p:extLst>
      <p:ext uri="{BB962C8B-B14F-4D97-AF65-F5344CB8AC3E}">
        <p14:creationId xmlns:p14="http://schemas.microsoft.com/office/powerpoint/2010/main" xmlns="" val="1732875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39155A-B4FB-4737-8016-CBDEDA34C689}" type="slidenum">
              <a:rPr lang="en-US" smtClean="0"/>
              <a:pPr/>
              <a:t>1</a:t>
            </a:fld>
            <a:endParaRPr lang="en-US" dirty="0"/>
          </a:p>
        </p:txBody>
      </p:sp>
    </p:spTree>
    <p:extLst>
      <p:ext uri="{BB962C8B-B14F-4D97-AF65-F5344CB8AC3E}">
        <p14:creationId xmlns:p14="http://schemas.microsoft.com/office/powerpoint/2010/main" xmlns="" val="1588140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20</a:t>
            </a:fld>
            <a:endParaRPr lang="en-US" dirty="0"/>
          </a:p>
        </p:txBody>
      </p:sp>
    </p:spTree>
    <p:extLst>
      <p:ext uri="{BB962C8B-B14F-4D97-AF65-F5344CB8AC3E}">
        <p14:creationId xmlns:p14="http://schemas.microsoft.com/office/powerpoint/2010/main" xmlns="" val="3248326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209CE97E-DF18-4309-95E5-E7746E8027F3}" type="slidenum">
              <a:rPr lang="en-US">
                <a:solidFill>
                  <a:prstClr val="black"/>
                </a:solidFill>
              </a:rPr>
              <a:pPr>
                <a:defRPr/>
              </a:pPr>
              <a:t>21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E819F32-9EE7-44EF-A529-F96CEE1ECE58}" type="slidenum">
              <a:rPr lang="en-US">
                <a:solidFill>
                  <a:prstClr val="black"/>
                </a:solidFill>
              </a:rPr>
              <a:pPr>
                <a:defRPr/>
              </a:pPr>
              <a:t>22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24</a:t>
            </a:fld>
            <a:endParaRPr lang="en-US" dirty="0"/>
          </a:p>
        </p:txBody>
      </p:sp>
    </p:spTree>
    <p:extLst>
      <p:ext uri="{BB962C8B-B14F-4D97-AF65-F5344CB8AC3E}">
        <p14:creationId xmlns:p14="http://schemas.microsoft.com/office/powerpoint/2010/main" xmlns="" val="3811095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26</a:t>
            </a:fld>
            <a:endParaRPr lang="en-US" dirty="0"/>
          </a:p>
        </p:txBody>
      </p:sp>
    </p:spTree>
    <p:extLst>
      <p:ext uri="{BB962C8B-B14F-4D97-AF65-F5344CB8AC3E}">
        <p14:creationId xmlns:p14="http://schemas.microsoft.com/office/powerpoint/2010/main" xmlns="" val="1448402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27</a:t>
            </a:fld>
            <a:endParaRPr lang="en-US" dirty="0"/>
          </a:p>
        </p:txBody>
      </p:sp>
    </p:spTree>
    <p:extLst>
      <p:ext uri="{BB962C8B-B14F-4D97-AF65-F5344CB8AC3E}">
        <p14:creationId xmlns:p14="http://schemas.microsoft.com/office/powerpoint/2010/main" xmlns="" val="1299532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29</a:t>
            </a:fld>
            <a:endParaRPr lang="en-US" dirty="0"/>
          </a:p>
        </p:txBody>
      </p:sp>
    </p:spTree>
    <p:extLst>
      <p:ext uri="{BB962C8B-B14F-4D97-AF65-F5344CB8AC3E}">
        <p14:creationId xmlns:p14="http://schemas.microsoft.com/office/powerpoint/2010/main" xmlns="" val="2032206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30</a:t>
            </a:fld>
            <a:endParaRPr lang="en-US" dirty="0"/>
          </a:p>
        </p:txBody>
      </p:sp>
    </p:spTree>
    <p:extLst>
      <p:ext uri="{BB962C8B-B14F-4D97-AF65-F5344CB8AC3E}">
        <p14:creationId xmlns:p14="http://schemas.microsoft.com/office/powerpoint/2010/main" xmlns="" val="445268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80E9FC-F684-453C-ADC6-6E141CE3DB13}" type="slidenum">
              <a:rPr lang="en-US" smtClean="0"/>
              <a:pPr/>
              <a:t>32</a:t>
            </a:fld>
            <a:endParaRPr lang="en-US" dirty="0"/>
          </a:p>
        </p:txBody>
      </p:sp>
    </p:spTree>
    <p:extLst>
      <p:ext uri="{BB962C8B-B14F-4D97-AF65-F5344CB8AC3E}">
        <p14:creationId xmlns:p14="http://schemas.microsoft.com/office/powerpoint/2010/main" xmlns="" val="65284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38</a:t>
            </a:fld>
            <a:endParaRPr lang="en-US" dirty="0"/>
          </a:p>
        </p:txBody>
      </p:sp>
    </p:spTree>
    <p:extLst>
      <p:ext uri="{BB962C8B-B14F-4D97-AF65-F5344CB8AC3E}">
        <p14:creationId xmlns:p14="http://schemas.microsoft.com/office/powerpoint/2010/main" xmlns="" val="69803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C4135AB2-54B1-4011-89FB-0879871EA910}" type="slidenum">
              <a:rPr lang="en-US">
                <a:solidFill>
                  <a:prstClr val="black"/>
                </a:solidFill>
              </a:rPr>
              <a:pPr>
                <a:def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4E6426-5A84-494F-A7C3-F0C8695BC6C5}" type="slidenum">
              <a:rPr lang="en-US" smtClean="0"/>
              <a:pPr>
                <a:defRPr/>
              </a:pPr>
              <a:t>40</a:t>
            </a:fld>
            <a:endParaRPr lang="en-US" dirty="0"/>
          </a:p>
        </p:txBody>
      </p:sp>
    </p:spTree>
    <p:extLst>
      <p:ext uri="{BB962C8B-B14F-4D97-AF65-F5344CB8AC3E}">
        <p14:creationId xmlns:p14="http://schemas.microsoft.com/office/powerpoint/2010/main" xmlns="" val="3158275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41</a:t>
            </a:fld>
            <a:endParaRPr lang="en-US" dirty="0"/>
          </a:p>
        </p:txBody>
      </p:sp>
    </p:spTree>
    <p:extLst>
      <p:ext uri="{BB962C8B-B14F-4D97-AF65-F5344CB8AC3E}">
        <p14:creationId xmlns:p14="http://schemas.microsoft.com/office/powerpoint/2010/main" xmlns="" val="1518778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7F8C01FC-E888-44CA-A13B-57F9C4C77B37}" type="slidenum">
              <a:rPr lang="en-US" smtClean="0"/>
              <a:pPr>
                <a:defRPr/>
              </a:pPr>
              <a:t>47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94A64-5128-41B5-A84D-6598EF7CB89D}" type="slidenum">
              <a:rPr lang="en-US" smtClean="0"/>
              <a:pPr/>
              <a:t>48</a:t>
            </a:fld>
            <a:endParaRPr lang="en-US" dirty="0"/>
          </a:p>
        </p:txBody>
      </p:sp>
    </p:spTree>
    <p:extLst>
      <p:ext uri="{BB962C8B-B14F-4D97-AF65-F5344CB8AC3E}">
        <p14:creationId xmlns:p14="http://schemas.microsoft.com/office/powerpoint/2010/main" xmlns="" val="2457684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68E5640C-5A87-4F37-911B-2E2FAD460C9F}" type="slidenum">
              <a:rPr lang="en-US" smtClean="0"/>
              <a:pPr>
                <a:defRPr/>
              </a:pPr>
              <a:t>49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94A64-5128-41B5-A84D-6598EF7CB89D}" type="slidenum">
              <a:rPr lang="en-US" smtClean="0"/>
              <a:pPr/>
              <a:t>50</a:t>
            </a:fld>
            <a:endParaRPr lang="en-US" dirty="0"/>
          </a:p>
        </p:txBody>
      </p:sp>
    </p:spTree>
    <p:extLst>
      <p:ext uri="{BB962C8B-B14F-4D97-AF65-F5344CB8AC3E}">
        <p14:creationId xmlns:p14="http://schemas.microsoft.com/office/powerpoint/2010/main" xmlns="" val="268272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EF44D4-E598-476D-9BC8-188C99FD2274}" type="slidenum">
              <a:rPr lang="en-US" smtClean="0"/>
              <a:pPr>
                <a:defRPr/>
              </a:pPr>
              <a:t>55</a:t>
            </a:fld>
            <a:endParaRPr lang="en-US" dirty="0"/>
          </a:p>
        </p:txBody>
      </p:sp>
    </p:spTree>
    <p:extLst>
      <p:ext uri="{BB962C8B-B14F-4D97-AF65-F5344CB8AC3E}">
        <p14:creationId xmlns:p14="http://schemas.microsoft.com/office/powerpoint/2010/main" xmlns="" val="199011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EF44D4-E598-476D-9BC8-188C99FD2274}" type="slidenum">
              <a:rPr lang="en-US" smtClean="0"/>
              <a:pPr>
                <a:defRPr/>
              </a:pPr>
              <a:t>56</a:t>
            </a:fld>
            <a:endParaRPr lang="en-US" dirty="0"/>
          </a:p>
        </p:txBody>
      </p:sp>
    </p:spTree>
    <p:extLst>
      <p:ext uri="{BB962C8B-B14F-4D97-AF65-F5344CB8AC3E}">
        <p14:creationId xmlns:p14="http://schemas.microsoft.com/office/powerpoint/2010/main" xmlns="" val="199011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58</a:t>
            </a:fld>
            <a:endParaRPr lang="en-US" dirty="0"/>
          </a:p>
        </p:txBody>
      </p:sp>
    </p:spTree>
    <p:extLst>
      <p:ext uri="{BB962C8B-B14F-4D97-AF65-F5344CB8AC3E}">
        <p14:creationId xmlns:p14="http://schemas.microsoft.com/office/powerpoint/2010/main" xmlns="" val="4222076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59</a:t>
            </a:fld>
            <a:endParaRPr lang="en-US" dirty="0"/>
          </a:p>
        </p:txBody>
      </p:sp>
    </p:spTree>
    <p:extLst>
      <p:ext uri="{BB962C8B-B14F-4D97-AF65-F5344CB8AC3E}">
        <p14:creationId xmlns:p14="http://schemas.microsoft.com/office/powerpoint/2010/main" xmlns="" val="2823292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5363E688-7F4E-454E-9883-044DEC4CE80F}"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EF44D4-E598-476D-9BC8-188C99FD2274}" type="slidenum">
              <a:rPr lang="en-US" smtClean="0"/>
              <a:pPr>
                <a:defRPr/>
              </a:pPr>
              <a:t>60</a:t>
            </a:fld>
            <a:endParaRPr lang="en-US" dirty="0"/>
          </a:p>
        </p:txBody>
      </p:sp>
    </p:spTree>
    <p:extLst>
      <p:ext uri="{BB962C8B-B14F-4D97-AF65-F5344CB8AC3E}">
        <p14:creationId xmlns:p14="http://schemas.microsoft.com/office/powerpoint/2010/main" xmlns="" val="4192103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E249E831-5133-4086-B524-8300A6C8504B}" type="slidenum">
              <a:rPr lang="en-US" smtClean="0"/>
              <a:pPr>
                <a:defRPr/>
              </a:pPr>
              <a:t>61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63</a:t>
            </a:fld>
            <a:endParaRPr lang="en-US" dirty="0"/>
          </a:p>
        </p:txBody>
      </p:sp>
    </p:spTree>
    <p:extLst>
      <p:ext uri="{BB962C8B-B14F-4D97-AF65-F5344CB8AC3E}">
        <p14:creationId xmlns:p14="http://schemas.microsoft.com/office/powerpoint/2010/main" xmlns="" val="878875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65</a:t>
            </a:fld>
            <a:endParaRPr lang="en-US" dirty="0"/>
          </a:p>
        </p:txBody>
      </p:sp>
    </p:spTree>
    <p:extLst>
      <p:ext uri="{BB962C8B-B14F-4D97-AF65-F5344CB8AC3E}">
        <p14:creationId xmlns:p14="http://schemas.microsoft.com/office/powerpoint/2010/main" xmlns="" val="2088982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867B2-C362-4B43-A41F-341DDEA638A7}" type="slidenum">
              <a:rPr lang="en-US" smtClean="0"/>
              <a:pPr/>
              <a:t>67</a:t>
            </a:fld>
            <a:endParaRPr lang="en-US" dirty="0"/>
          </a:p>
        </p:txBody>
      </p:sp>
    </p:spTree>
    <p:extLst>
      <p:ext uri="{BB962C8B-B14F-4D97-AF65-F5344CB8AC3E}">
        <p14:creationId xmlns:p14="http://schemas.microsoft.com/office/powerpoint/2010/main" xmlns="" val="3441498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71</a:t>
            </a:fld>
            <a:endParaRPr lang="en-US" dirty="0"/>
          </a:p>
        </p:txBody>
      </p:sp>
    </p:spTree>
    <p:extLst>
      <p:ext uri="{BB962C8B-B14F-4D97-AF65-F5344CB8AC3E}">
        <p14:creationId xmlns:p14="http://schemas.microsoft.com/office/powerpoint/2010/main" xmlns="" val="3084048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EF44D4-E598-476D-9BC8-188C99FD2274}" type="slidenum">
              <a:rPr lang="en-US" smtClean="0"/>
              <a:pPr>
                <a:defRPr/>
              </a:pPr>
              <a:t>73</a:t>
            </a:fld>
            <a:endParaRPr lang="en-US" dirty="0"/>
          </a:p>
        </p:txBody>
      </p:sp>
    </p:spTree>
    <p:extLst>
      <p:ext uri="{BB962C8B-B14F-4D97-AF65-F5344CB8AC3E}">
        <p14:creationId xmlns:p14="http://schemas.microsoft.com/office/powerpoint/2010/main" xmlns="" val="199011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EF44D4-E598-476D-9BC8-188C99FD2274}" type="slidenum">
              <a:rPr lang="en-US" smtClean="0"/>
              <a:pPr>
                <a:defRPr/>
              </a:pPr>
              <a:t>74</a:t>
            </a:fld>
            <a:endParaRPr lang="en-US" dirty="0"/>
          </a:p>
        </p:txBody>
      </p:sp>
    </p:spTree>
    <p:extLst>
      <p:ext uri="{BB962C8B-B14F-4D97-AF65-F5344CB8AC3E}">
        <p14:creationId xmlns:p14="http://schemas.microsoft.com/office/powerpoint/2010/main" xmlns="" val="8034219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39155A-B4FB-4737-8016-CBDEDA34C689}" type="slidenum">
              <a:rPr lang="en-US" smtClean="0"/>
              <a:pPr/>
              <a:t>75</a:t>
            </a:fld>
            <a:endParaRPr lang="en-US" dirty="0"/>
          </a:p>
        </p:txBody>
      </p:sp>
    </p:spTree>
    <p:extLst>
      <p:ext uri="{BB962C8B-B14F-4D97-AF65-F5344CB8AC3E}">
        <p14:creationId xmlns:p14="http://schemas.microsoft.com/office/powerpoint/2010/main" xmlns="" val="14279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2940" marR="5176" indent="0">
              <a:buFont typeface="Arial"/>
              <a:buNone/>
              <a:tabLst>
                <a:tab pos="361666" algn="l"/>
                <a:tab pos="362312" algn="l"/>
              </a:tabLst>
            </a:pPr>
            <a:endParaRPr lang="en-US" sz="2100" dirty="0">
              <a:latin typeface="Times New Roman"/>
              <a:cs typeface="Times New Roman"/>
            </a:endParaRPr>
          </a:p>
        </p:txBody>
      </p:sp>
      <p:sp>
        <p:nvSpPr>
          <p:cNvPr id="4" name="Slide Number Placeholder 3"/>
          <p:cNvSpPr>
            <a:spLocks noGrp="1"/>
          </p:cNvSpPr>
          <p:nvPr>
            <p:ph type="sldNum" sz="quarter" idx="5"/>
          </p:nvPr>
        </p:nvSpPr>
        <p:spPr/>
        <p:txBody>
          <a:bodyPr/>
          <a:lstStyle/>
          <a:p>
            <a:pPr>
              <a:defRPr/>
            </a:pPr>
            <a:fld id="{7075CC63-0628-4DDF-848B-C754EC3D23BF}"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192D2-EBE7-4BF6-933E-0EB09E62CA38}" type="slidenum">
              <a:rPr lang="en-US" smtClean="0"/>
              <a:pPr/>
              <a:t>7</a:t>
            </a:fld>
            <a:endParaRPr lang="en-US" dirty="0"/>
          </a:p>
        </p:txBody>
      </p:sp>
    </p:spTree>
    <p:extLst>
      <p:ext uri="{BB962C8B-B14F-4D97-AF65-F5344CB8AC3E}">
        <p14:creationId xmlns:p14="http://schemas.microsoft.com/office/powerpoint/2010/main" xmlns="" val="318501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192D2-EBE7-4BF6-933E-0EB09E62CA3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318501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192D2-EBE7-4BF6-933E-0EB09E62CA3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318501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16</a:t>
            </a:fld>
            <a:endParaRPr lang="en-US" dirty="0"/>
          </a:p>
        </p:txBody>
      </p:sp>
    </p:spTree>
    <p:extLst>
      <p:ext uri="{BB962C8B-B14F-4D97-AF65-F5344CB8AC3E}">
        <p14:creationId xmlns:p14="http://schemas.microsoft.com/office/powerpoint/2010/main" xmlns="" val="2261695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EA354F-6658-4393-94CF-75CD3177194D}" type="slidenum">
              <a:rPr lang="en-US" smtClean="0"/>
              <a:pPr/>
              <a:t>17</a:t>
            </a:fld>
            <a:endParaRPr lang="en-US" dirty="0"/>
          </a:p>
        </p:txBody>
      </p:sp>
    </p:spTree>
    <p:extLst>
      <p:ext uri="{BB962C8B-B14F-4D97-AF65-F5344CB8AC3E}">
        <p14:creationId xmlns:p14="http://schemas.microsoft.com/office/powerpoint/2010/main" xmlns="" val="226169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0" name="Group 19"/>
          <p:cNvGrpSpPr/>
          <p:nvPr userDrawn="1"/>
        </p:nvGrpSpPr>
        <p:grpSpPr>
          <a:xfrm flipH="1">
            <a:off x="-1" y="-965"/>
            <a:ext cx="4572000" cy="4591253"/>
            <a:chOff x="4571999" y="0"/>
            <a:chExt cx="4572001" cy="4591253"/>
          </a:xfrm>
          <a:solidFill>
            <a:srgbClr val="CAB900"/>
          </a:solidFill>
        </p:grpSpPr>
        <p:sp>
          <p:nvSpPr>
            <p:cNvPr id="21" name="Right Triangle 20"/>
            <p:cNvSpPr/>
            <p:nvPr userDrawn="1"/>
          </p:nvSpPr>
          <p:spPr>
            <a:xfrm flipH="1">
              <a:off x="4571999" y="0"/>
              <a:ext cx="2743199" cy="4590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7315200" y="0"/>
              <a:ext cx="1828800" cy="45912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grpSp>
        <p:nvGrpSpPr>
          <p:cNvPr id="14" name="Group 13"/>
          <p:cNvGrpSpPr/>
          <p:nvPr userDrawn="1"/>
        </p:nvGrpSpPr>
        <p:grpSpPr>
          <a:xfrm>
            <a:off x="4571999" y="-965"/>
            <a:ext cx="4572001" cy="4591253"/>
            <a:chOff x="4571999" y="0"/>
            <a:chExt cx="4572001" cy="4591253"/>
          </a:xfrm>
          <a:solidFill>
            <a:srgbClr val="7C6A55"/>
          </a:solidFill>
        </p:grpSpPr>
        <p:sp>
          <p:nvSpPr>
            <p:cNvPr id="5" name="Right Triangle 4"/>
            <p:cNvSpPr/>
            <p:nvPr userDrawn="1"/>
          </p:nvSpPr>
          <p:spPr>
            <a:xfrm flipH="1">
              <a:off x="4571999" y="0"/>
              <a:ext cx="2743199" cy="4590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315200" y="0"/>
              <a:ext cx="1828800" cy="45912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sp>
        <p:nvSpPr>
          <p:cNvPr id="3" name="Subtitle 2"/>
          <p:cNvSpPr>
            <a:spLocks noGrp="1"/>
          </p:cNvSpPr>
          <p:nvPr>
            <p:ph type="subTitle" idx="1"/>
          </p:nvPr>
        </p:nvSpPr>
        <p:spPr>
          <a:xfrm>
            <a:off x="4876800" y="4956048"/>
            <a:ext cx="4038600" cy="1219200"/>
          </a:xfrm>
        </p:spPr>
        <p:txBody>
          <a:bodyPr anchor="ctr" anchorCtr="0">
            <a:normAutofit/>
          </a:bodyPr>
          <a:lstStyle>
            <a:lvl1pPr marL="0" indent="0" algn="r">
              <a:spcBef>
                <a:spcPts val="0"/>
              </a:spcBef>
              <a:buNone/>
              <a:defRPr sz="2000" b="0">
                <a:solidFill>
                  <a:schemeClr val="bg2"/>
                </a:solidFill>
                <a:latin typeface="Corbel" panose="020B05030202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9" name="Group 18"/>
          <p:cNvGrpSpPr/>
          <p:nvPr userDrawn="1"/>
        </p:nvGrpSpPr>
        <p:grpSpPr>
          <a:xfrm>
            <a:off x="1828800" y="-1"/>
            <a:ext cx="5486398" cy="4591256"/>
            <a:chOff x="1828800" y="-1"/>
            <a:chExt cx="5486398" cy="4591256"/>
          </a:xfrm>
          <a:solidFill>
            <a:srgbClr val="72B431"/>
          </a:solidFill>
        </p:grpSpPr>
        <p:sp>
          <p:nvSpPr>
            <p:cNvPr id="15" name="Right Triangle 14"/>
            <p:cNvSpPr/>
            <p:nvPr userDrawn="1"/>
          </p:nvSpPr>
          <p:spPr>
            <a:xfrm rot="5400000">
              <a:off x="3648454" y="924511"/>
              <a:ext cx="4590289" cy="27431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userDrawn="1"/>
          </p:nvSpPr>
          <p:spPr>
            <a:xfrm rot="5400000" flipV="1">
              <a:off x="905255" y="923544"/>
              <a:ext cx="4590289" cy="27432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722376" y="2807208"/>
            <a:ext cx="7699248" cy="2130552"/>
          </a:xfrm>
        </p:spPr>
        <p:txBody>
          <a:bodyPr/>
          <a:lstStyle>
            <a:lvl1pPr algn="ctr">
              <a:defRPr sz="5400" b="1" cap="small" baseline="0">
                <a:solidFill>
                  <a:schemeClr val="bg1"/>
                </a:solidFill>
                <a:latin typeface="Corbel" panose="020B0503020204020204" pitchFamily="34" charset="0"/>
              </a:defRPr>
            </a:lvl1pPr>
          </a:lstStyle>
          <a:p>
            <a:r>
              <a:rPr lang="en-US" dirty="0" smtClean="0"/>
              <a:t>Click to edit Master title style</a:t>
            </a:r>
            <a:endParaRPr lang="en-US" dirty="0"/>
          </a:p>
        </p:txBody>
      </p:sp>
      <p:sp>
        <p:nvSpPr>
          <p:cNvPr id="23" name="Rectangle 22"/>
          <p:cNvSpPr/>
          <p:nvPr userDrawn="1"/>
        </p:nvSpPr>
        <p:spPr>
          <a:xfrm>
            <a:off x="0" y="6581357"/>
            <a:ext cx="9144000" cy="276643"/>
          </a:xfrm>
          <a:prstGeom prst="rect">
            <a:avLst/>
          </a:prstGeom>
          <a:solidFill>
            <a:srgbClr val="72B431"/>
          </a:solidFill>
          <a:ln>
            <a:noFill/>
          </a:ln>
        </p:spPr>
        <p:style>
          <a:lnRef idx="2">
            <a:schemeClr val="accent1">
              <a:shade val="50000"/>
            </a:schemeClr>
          </a:lnRef>
          <a:fillRef idx="1">
            <a:schemeClr val="accent1"/>
          </a:fillRef>
          <a:effectRef idx="0">
            <a:schemeClr val="accent1"/>
          </a:effectRef>
          <a:fontRef idx="minor">
            <a:schemeClr val="lt1"/>
          </a:fontRef>
        </p:style>
        <p:txBody>
          <a:bodyPr lIns="97957" tIns="48978" rIns="97957" bIns="48978" rtlCol="0" anchor="ctr"/>
          <a:lstStyle/>
          <a:p>
            <a:pPr algn="ctr"/>
            <a:endParaRPr lang="en-US" dirty="0"/>
          </a:p>
        </p:txBody>
      </p:sp>
    </p:spTree>
    <p:extLst>
      <p:ext uri="{BB962C8B-B14F-4D97-AF65-F5344CB8AC3E}">
        <p14:creationId xmlns:p14="http://schemas.microsoft.com/office/powerpoint/2010/main" xmlns="" val="29212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8929" y="274638"/>
            <a:ext cx="8375904" cy="1143000"/>
          </a:xfrm>
        </p:spPr>
        <p:txBody>
          <a:bodyPr/>
          <a:lstStyle>
            <a:lvl1pPr>
              <a:lnSpc>
                <a:spcPct val="95000"/>
              </a:lnSpc>
              <a:defRPr b="1" cap="small" baseline="0">
                <a:solidFill>
                  <a:srgbClr val="7C6A55"/>
                </a:solidFill>
                <a:latin typeface="Corbel" panose="020B05030202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7930" y="1600200"/>
            <a:ext cx="8375070" cy="4648200"/>
          </a:xfrm>
        </p:spPr>
        <p:txBody>
          <a:bodyPr/>
          <a:lstStyle>
            <a:lvl1pPr algn="l">
              <a:buClr>
                <a:srgbClr val="72B431"/>
              </a:buClr>
              <a:defRPr/>
            </a:lvl1pPr>
            <a:lvl2pPr algn="l">
              <a:buClr>
                <a:srgbClr val="72B431"/>
              </a:buClr>
              <a:defRPr/>
            </a:lvl2pPr>
            <a:lvl3pPr algn="l">
              <a:buClr>
                <a:srgbClr val="72B431"/>
              </a:buClr>
              <a:defRPr/>
            </a:lvl3pPr>
            <a:lvl4pPr algn="l">
              <a:buClr>
                <a:srgbClr val="72B431"/>
              </a:buClr>
              <a:defRPr/>
            </a:lvl4pPr>
            <a:lvl5pPr algn="l">
              <a:buClr>
                <a:srgbClr val="72B43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81000" y="6356350"/>
            <a:ext cx="2057400" cy="365125"/>
          </a:xfrm>
        </p:spPr>
        <p:txBody>
          <a:bodyPr/>
          <a:lstStyle>
            <a:lvl1pPr>
              <a:defRPr sz="1100" b="1">
                <a:latin typeface="+mn-lt"/>
              </a:defRPr>
            </a:lvl1pPr>
          </a:lstStyle>
          <a:p>
            <a:fld id="{38C8D0EC-41BB-4B92-84DA-3F271C39B800}" type="datetime1">
              <a:rPr lang="en-US" smtClean="0"/>
              <a:pPr/>
              <a:t>10/10/2018</a:t>
            </a:fld>
            <a:endParaRPr lang="en-US" dirty="0"/>
          </a:p>
        </p:txBody>
      </p:sp>
      <p:sp>
        <p:nvSpPr>
          <p:cNvPr id="6" name="Slide Number Placeholder 5"/>
          <p:cNvSpPr>
            <a:spLocks noGrp="1"/>
          </p:cNvSpPr>
          <p:nvPr>
            <p:ph type="sldNum" sz="quarter" idx="12"/>
          </p:nvPr>
        </p:nvSpPr>
        <p:spPr/>
        <p:txBody>
          <a:bodyPr/>
          <a:lstStyle>
            <a:lvl1pPr>
              <a:defRPr sz="1100" b="1">
                <a:latin typeface="+mn-lt"/>
              </a:defRPr>
            </a:lvl1pPr>
          </a:lstStyle>
          <a:p>
            <a:fld id="{3679A698-6C35-48C6-B1D5-BA8572DD9935}" type="slidenum">
              <a:rPr lang="en-US" smtClean="0"/>
              <a:pPr/>
              <a:t>‹#›</a:t>
            </a:fld>
            <a:endParaRPr lang="en-US" dirty="0"/>
          </a:p>
        </p:txBody>
      </p:sp>
      <p:cxnSp>
        <p:nvCxnSpPr>
          <p:cNvPr id="7" name="Straight Connector 6"/>
          <p:cNvCxnSpPr/>
          <p:nvPr userDrawn="1"/>
        </p:nvCxnSpPr>
        <p:spPr>
          <a:xfrm>
            <a:off x="398929" y="1371600"/>
            <a:ext cx="8375904" cy="0"/>
          </a:xfrm>
          <a:prstGeom prst="line">
            <a:avLst/>
          </a:prstGeom>
          <a:ln w="38100" cap="rnd">
            <a:solidFill>
              <a:srgbClr val="CAB9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534425" y="6356350"/>
            <a:ext cx="2075150" cy="365760"/>
          </a:xfrm>
          <a:prstGeom prst="rect">
            <a:avLst/>
          </a:prstGeom>
        </p:spPr>
      </p:pic>
    </p:spTree>
    <p:extLst>
      <p:ext uri="{BB962C8B-B14F-4D97-AF65-F5344CB8AC3E}">
        <p14:creationId xmlns:p14="http://schemas.microsoft.com/office/powerpoint/2010/main" xmlns="" val="262547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8929" y="274638"/>
            <a:ext cx="8375904"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98929" y="1600200"/>
            <a:ext cx="4096871" cy="4648200"/>
          </a:xfrm>
        </p:spPr>
        <p:txBody>
          <a:bodyPr/>
          <a:lstStyle>
            <a:lvl1pPr algn="l">
              <a:defRPr sz="2800"/>
            </a:lvl1pPr>
            <a:lvl2pPr algn="l">
              <a:defRPr sz="2400"/>
            </a:lvl2pPr>
            <a:lvl3pPr algn="l">
              <a:defRPr sz="2000"/>
            </a:lvl3pPr>
            <a:lvl4pPr algn="l">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9" y="1600200"/>
            <a:ext cx="4126633" cy="4648200"/>
          </a:xfrm>
        </p:spPr>
        <p:txBody>
          <a:bodyPr/>
          <a:lstStyle>
            <a:lvl1pPr algn="l">
              <a:defRPr sz="2800"/>
            </a:lvl1pPr>
            <a:lvl2pPr algn="l">
              <a:defRPr sz="2400"/>
            </a:lvl2pPr>
            <a:lvl3pPr algn="l">
              <a:defRPr sz="2000"/>
            </a:lvl3pPr>
            <a:lvl4pPr algn="l">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381000" y="6356350"/>
            <a:ext cx="2057400" cy="365125"/>
          </a:xfrm>
        </p:spPr>
        <p:txBody>
          <a:bodyPr/>
          <a:lstStyle/>
          <a:p>
            <a:fld id="{5465B10C-2C66-4267-B231-0698C5297CE3}" type="datetime1">
              <a:rPr lang="en-US" smtClean="0"/>
              <a:pPr/>
              <a:t>10/10/2018</a:t>
            </a:fld>
            <a:endParaRPr lang="en-US" dirty="0"/>
          </a:p>
        </p:txBody>
      </p:sp>
      <p:sp>
        <p:nvSpPr>
          <p:cNvPr id="7" name="Slide Number Placeholder 6"/>
          <p:cNvSpPr>
            <a:spLocks noGrp="1"/>
          </p:cNvSpPr>
          <p:nvPr>
            <p:ph type="sldNum" sz="quarter" idx="12"/>
          </p:nvPr>
        </p:nvSpPr>
        <p:spPr/>
        <p:txBody>
          <a:bodyPr/>
          <a:lstStyle/>
          <a:p>
            <a:fld id="{3679A698-6C35-48C6-B1D5-BA8572DD9935}" type="slidenum">
              <a:rPr lang="en-US" smtClean="0"/>
              <a:pPr/>
              <a:t>‹#›</a:t>
            </a:fld>
            <a:endParaRPr lang="en-US" dirty="0"/>
          </a:p>
        </p:txBody>
      </p:sp>
      <p:cxnSp>
        <p:nvCxnSpPr>
          <p:cNvPr id="8" name="Straight Connector 7"/>
          <p:cNvCxnSpPr/>
          <p:nvPr userDrawn="1"/>
        </p:nvCxnSpPr>
        <p:spPr>
          <a:xfrm>
            <a:off x="398929" y="1564341"/>
            <a:ext cx="8375904"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534425" y="6356350"/>
            <a:ext cx="2075150" cy="365760"/>
          </a:xfrm>
          <a:prstGeom prst="rect">
            <a:avLst/>
          </a:prstGeom>
        </p:spPr>
      </p:pic>
    </p:spTree>
    <p:extLst>
      <p:ext uri="{BB962C8B-B14F-4D97-AF65-F5344CB8AC3E}">
        <p14:creationId xmlns:p14="http://schemas.microsoft.com/office/powerpoint/2010/main" xmlns="" val="246226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8929" y="274638"/>
            <a:ext cx="8375904"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97E2296-3C4C-4A79-B724-5DA82355AAFD}"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a:t>
            </a:fld>
            <a:endParaRPr lang="en-US" dirty="0"/>
          </a:p>
        </p:txBody>
      </p:sp>
      <p:cxnSp>
        <p:nvCxnSpPr>
          <p:cNvPr id="6" name="Straight Connector 5"/>
          <p:cNvCxnSpPr/>
          <p:nvPr userDrawn="1"/>
        </p:nvCxnSpPr>
        <p:spPr>
          <a:xfrm>
            <a:off x="398929" y="1564341"/>
            <a:ext cx="8375904"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534425" y="6356350"/>
            <a:ext cx="2075150" cy="365760"/>
          </a:xfrm>
          <a:prstGeom prst="rect">
            <a:avLst/>
          </a:prstGeom>
        </p:spPr>
      </p:pic>
    </p:spTree>
    <p:extLst>
      <p:ext uri="{BB962C8B-B14F-4D97-AF65-F5344CB8AC3E}">
        <p14:creationId xmlns:p14="http://schemas.microsoft.com/office/powerpoint/2010/main" xmlns="" val="57970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074547-B934-4F51-88D3-91012A095D0F}" type="datetime1">
              <a:rPr lang="en-US" smtClean="0"/>
              <a:pPr/>
              <a:t>10/10/2018</a:t>
            </a:fld>
            <a:endParaRPr lang="en-US" dirty="0"/>
          </a:p>
        </p:txBody>
      </p:sp>
      <p:sp>
        <p:nvSpPr>
          <p:cNvPr id="4" name="Slide Number Placeholder 3"/>
          <p:cNvSpPr>
            <a:spLocks noGrp="1"/>
          </p:cNvSpPr>
          <p:nvPr>
            <p:ph type="sldNum" sz="quarter" idx="12"/>
          </p:nvPr>
        </p:nvSpPr>
        <p:spPr/>
        <p:txBody>
          <a:bodyPr/>
          <a:lstStyle/>
          <a:p>
            <a:fld id="{3679A698-6C35-48C6-B1D5-BA8572DD9935}"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534425" y="6356350"/>
            <a:ext cx="2075150" cy="365760"/>
          </a:xfrm>
          <a:prstGeom prst="rect">
            <a:avLst/>
          </a:prstGeom>
        </p:spPr>
      </p:pic>
    </p:spTree>
    <p:extLst>
      <p:ext uri="{BB962C8B-B14F-4D97-AF65-F5344CB8AC3E}">
        <p14:creationId xmlns:p14="http://schemas.microsoft.com/office/powerpoint/2010/main" xmlns="" val="115534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930" y="1600200"/>
            <a:ext cx="8375070" cy="465494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1000" y="6356350"/>
            <a:ext cx="2074318" cy="365125"/>
          </a:xfrm>
          <a:prstGeom prst="rect">
            <a:avLst/>
          </a:prstGeom>
        </p:spPr>
        <p:txBody>
          <a:bodyPr vert="horz" lIns="91440" tIns="45720" rIns="91440" bIns="45720" rtlCol="0" anchor="ctr"/>
          <a:lstStyle>
            <a:lvl1pPr algn="l">
              <a:defRPr sz="1100" b="1">
                <a:solidFill>
                  <a:srgbClr val="7C6A55"/>
                </a:solidFill>
                <a:latin typeface="+mj-lt"/>
              </a:defRPr>
            </a:lvl1pPr>
          </a:lstStyle>
          <a:p>
            <a:fld id="{EC170A17-CCD8-4B57-BD73-1B521531F07A}" type="datetime1">
              <a:rPr lang="en-US" smtClean="0"/>
              <a:pPr/>
              <a:t>10/10/2018</a:t>
            </a:fld>
            <a:endParaRPr lang="en-US" dirty="0"/>
          </a:p>
        </p:txBody>
      </p:sp>
      <p:sp>
        <p:nvSpPr>
          <p:cNvPr id="6" name="Slide Number Placeholder 5"/>
          <p:cNvSpPr>
            <a:spLocks noGrp="1"/>
          </p:cNvSpPr>
          <p:nvPr>
            <p:ph type="sldNum" sz="quarter" idx="4"/>
          </p:nvPr>
        </p:nvSpPr>
        <p:spPr>
          <a:xfrm>
            <a:off x="6629400" y="6356350"/>
            <a:ext cx="2133600" cy="365125"/>
          </a:xfrm>
          <a:prstGeom prst="rect">
            <a:avLst/>
          </a:prstGeom>
        </p:spPr>
        <p:txBody>
          <a:bodyPr vert="horz" lIns="91440" tIns="45720" rIns="91440" bIns="45720" rtlCol="0" anchor="ctr"/>
          <a:lstStyle>
            <a:lvl1pPr algn="r">
              <a:defRPr sz="1100" b="1">
                <a:solidFill>
                  <a:srgbClr val="7C6A55"/>
                </a:solidFill>
                <a:latin typeface="+mj-lt"/>
              </a:defRPr>
            </a:lvl1pPr>
          </a:lstStyle>
          <a:p>
            <a:fld id="{3679A698-6C35-48C6-B1D5-BA8572DD9935}" type="slidenum">
              <a:rPr lang="en-US" smtClean="0"/>
              <a:pPr/>
              <a:t>‹#›</a:t>
            </a:fld>
            <a:endParaRPr lang="en-US" dirty="0"/>
          </a:p>
        </p:txBody>
      </p:sp>
      <p:sp>
        <p:nvSpPr>
          <p:cNvPr id="2" name="Title Placeholder 1"/>
          <p:cNvSpPr>
            <a:spLocks noGrp="1"/>
          </p:cNvSpPr>
          <p:nvPr>
            <p:ph type="title"/>
          </p:nvPr>
        </p:nvSpPr>
        <p:spPr>
          <a:xfrm>
            <a:off x="402336" y="274638"/>
            <a:ext cx="8382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3355060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p:txStyles>
    <p:titleStyle>
      <a:lvl1pPr algn="ctr" defTabSz="914400" rtl="0" eaLnBrk="1" latinLnBrk="0" hangingPunct="1">
        <a:lnSpc>
          <a:spcPct val="95000"/>
        </a:lnSpc>
        <a:spcBef>
          <a:spcPct val="0"/>
        </a:spcBef>
        <a:buNone/>
        <a:defRPr sz="3800" b="1" kern="1200" cap="small" baseline="0">
          <a:solidFill>
            <a:schemeClr val="bg2"/>
          </a:solidFill>
          <a:latin typeface="Corbel" panose="020B0503020204020204" pitchFamily="34" charset="0"/>
          <a:ea typeface="+mj-ea"/>
          <a:cs typeface="+mj-cs"/>
        </a:defRPr>
      </a:lvl1pPr>
    </p:titleStyle>
    <p:bodyStyle>
      <a:lvl1pPr marL="342900" indent="-342900" algn="just" defTabSz="914400" rtl="0" eaLnBrk="1" latinLnBrk="0" hangingPunct="1">
        <a:spcBef>
          <a:spcPct val="20000"/>
        </a:spcBef>
        <a:buClr>
          <a:srgbClr val="72B431"/>
        </a:buClr>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Clr>
          <a:srgbClr val="72B431"/>
        </a:buClr>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Clr>
          <a:srgbClr val="72B431"/>
        </a:buClr>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Clr>
          <a:srgbClr val="72B431"/>
        </a:buClr>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Clr>
          <a:srgbClr val="72B43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almettogba.com/palmetto/providers.nsf/DocsR/JJ-Part-B~8EEL972728" TargetMode="External"/><Relationship Id="rId2" Type="http://schemas.openxmlformats.org/officeDocument/2006/relationships/hyperlink" Target="https://www.palmettogba.com/palmetto/providers.nsf/DocsR/JJ-Part-B~8EELE21366"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palmettogba.com/palmetto/providers.nsf/DocsR/JJ-Part-B~8EELFA854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palmettogba.com/mold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almettogba.com/J11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ms.gov/Medicare/Prevention/PrevntionGenInfo/Downloads/MPS_QuickReferenceChart_1.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ms.gov/Outreach-and-Education/Medicare-Learning-Network-MLN/MLNProducts/Downloads/PreventiveServicesPoster.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ms.gov/Research-Statistics-Data-and-Systems/Monitoring-Programs/Medicare-FFS-Compliance-Programs/Medical-Review/Targeted-Probe-and-EducateTPE.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palmettogba.com/JJB"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palmettogba.com/eservices" TargetMode="Externa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cms.gov/Medicare/SSNRI/Index.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palmettogba.com/Palmetto/Providers.Nsf/files/EDI_277CA_Smart_Edits.pdf/$File/EDI_277CA_Smart_Edits.pdf"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71.xml.rels><?xml version="1.0" encoding="UTF-8" standalone="yes"?>
<Relationships xmlns="http://schemas.openxmlformats.org/package/2006/relationships"><Relationship Id="rId3" Type="http://schemas.openxmlformats.org/officeDocument/2006/relationships/hyperlink" Target="https://www.palmettogba.com/Palmetto/Providers.nsf/DocsR/JJ%20Part%20B~Browse%20by%20Topic~General~Procedure%20Codes%20that%20Require%20Additional%20Documentation?open&amp;Expand=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palmettogba.com/palmetto/providers.nsf/DocsR/JJ-Part-B~AW8L9W7863"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png"/><Relationship Id="rId7"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palmgba.com/gbd/" TargetMode="External"/><Relationship Id="rId5" Type="http://schemas.openxmlformats.org/officeDocument/2006/relationships/hyperlink" Target="https://www.youtube.com/user/PalmettoGBAEdu" TargetMode="External"/><Relationship Id="rId10" Type="http://schemas.openxmlformats.org/officeDocument/2006/relationships/image" Target="../media/image44.png"/><Relationship Id="rId4" Type="http://schemas.openxmlformats.org/officeDocument/2006/relationships/hyperlink" Target="https://www.youtube.com/user/palmettogba" TargetMode="External"/><Relationship Id="rId9" Type="http://schemas.openxmlformats.org/officeDocument/2006/relationships/image" Target="../media/image4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biLevel thresh="25000"/>
            <a:extLst>
              <a:ext uri="{28A0092B-C50C-407E-A947-70E740481C1C}">
                <a14:useLocalDpi xmlns:a14="http://schemas.microsoft.com/office/drawing/2010/main" xmlns="" val="0"/>
              </a:ext>
            </a:extLst>
          </a:blip>
          <a:stretch>
            <a:fillRect/>
          </a:stretch>
        </p:blipFill>
        <p:spPr>
          <a:xfrm>
            <a:off x="3214466" y="304800"/>
            <a:ext cx="2715068" cy="1524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7028" y="5335905"/>
            <a:ext cx="2032772" cy="777240"/>
          </a:xfrm>
          <a:prstGeom prst="rect">
            <a:avLst/>
          </a:prstGeom>
        </p:spPr>
      </p:pic>
      <p:sp>
        <p:nvSpPr>
          <p:cNvPr id="8" name="Rectangle 7" descr="Disclaimer: The information in this presentation is confidential and considered proprietary to Palmetto GBA."/>
          <p:cNvSpPr/>
          <p:nvPr/>
        </p:nvSpPr>
        <p:spPr>
          <a:xfrm>
            <a:off x="0" y="6583680"/>
            <a:ext cx="9144000" cy="274320"/>
          </a:xfrm>
          <a:prstGeom prst="rect">
            <a:avLst/>
          </a:prstGeom>
        </p:spPr>
        <p:txBody>
          <a:bodyPr wrap="square">
            <a:spAutoFit/>
          </a:bodyPr>
          <a:lstStyle/>
          <a:p>
            <a:pPr algn="ctr" rtl="0"/>
            <a:r>
              <a:rPr lang="en-US" sz="1000" b="0" i="1" u="none" strike="noStrike" kern="1200" baseline="0" dirty="0" smtClean="0">
                <a:solidFill>
                  <a:schemeClr val="bg1"/>
                </a:solidFill>
                <a:latin typeface="+mn-lt"/>
                <a:ea typeface="+mn-ea"/>
                <a:cs typeface="+mn-cs"/>
              </a:rPr>
              <a:t>The information in this presentation is confidential and considered proprietary to Palmetto GBA.</a:t>
            </a:r>
          </a:p>
        </p:txBody>
      </p:sp>
      <p:sp>
        <p:nvSpPr>
          <p:cNvPr id="4" name="Subtitle 3"/>
          <p:cNvSpPr>
            <a:spLocks noGrp="1"/>
          </p:cNvSpPr>
          <p:nvPr>
            <p:ph type="subTitle" idx="1"/>
          </p:nvPr>
        </p:nvSpPr>
        <p:spPr>
          <a:xfrm>
            <a:off x="4038600" y="4956048"/>
            <a:ext cx="4876800" cy="1219200"/>
          </a:xfrm>
        </p:spPr>
        <p:txBody>
          <a:bodyPr>
            <a:normAutofit/>
          </a:bodyPr>
          <a:lstStyle/>
          <a:p>
            <a:r>
              <a:rPr lang="en-US" dirty="0" smtClean="0"/>
              <a:t>Paula Motes</a:t>
            </a:r>
          </a:p>
          <a:p>
            <a:r>
              <a:rPr lang="en-US" dirty="0" smtClean="0"/>
              <a:t>Senior Clinical Education Consultant</a:t>
            </a:r>
          </a:p>
          <a:p>
            <a:r>
              <a:rPr lang="en-US" dirty="0" smtClean="0"/>
              <a:t>Provider Outreach and Education </a:t>
            </a:r>
            <a:endParaRPr lang="en-US" dirty="0"/>
          </a:p>
        </p:txBody>
      </p:sp>
      <p:sp>
        <p:nvSpPr>
          <p:cNvPr id="10" name="Title 9"/>
          <p:cNvSpPr>
            <a:spLocks noGrp="1"/>
          </p:cNvSpPr>
          <p:nvPr>
            <p:ph type="ctrTitle"/>
          </p:nvPr>
        </p:nvSpPr>
        <p:spPr>
          <a:xfrm>
            <a:off x="419100" y="1828800"/>
            <a:ext cx="8305800" cy="2587752"/>
          </a:xfrm>
        </p:spPr>
        <p:txBody>
          <a:bodyPr/>
          <a:lstStyle/>
          <a:p>
            <a:r>
              <a:rPr lang="en-US" sz="4400" dirty="0" smtClean="0"/>
              <a:t>Moving Forward With Palmetto GBA</a:t>
            </a:r>
            <a:br>
              <a:rPr lang="en-US" sz="4400" dirty="0" smtClean="0"/>
            </a:br>
            <a:r>
              <a:rPr lang="en-US" sz="4400" dirty="0" smtClean="0"/>
              <a:t>Nashville MGMA</a:t>
            </a:r>
            <a:br>
              <a:rPr lang="en-US" sz="4400" dirty="0" smtClean="0"/>
            </a:br>
            <a:r>
              <a:rPr lang="en-US" sz="2800" dirty="0" smtClean="0"/>
              <a:t>October 9, 2018</a:t>
            </a:r>
            <a:endParaRPr lang="en-US" sz="2800" dirty="0"/>
          </a:p>
        </p:txBody>
      </p:sp>
      <p:sp>
        <p:nvSpPr>
          <p:cNvPr id="2" name="TextBox 1"/>
          <p:cNvSpPr txBox="1"/>
          <p:nvPr/>
        </p:nvSpPr>
        <p:spPr>
          <a:xfrm>
            <a:off x="1066800" y="4648200"/>
            <a:ext cx="7086600" cy="2031325"/>
          </a:xfrm>
          <a:prstGeom prst="rect">
            <a:avLst/>
          </a:prstGeom>
          <a:noFill/>
        </p:spPr>
        <p:txBody>
          <a:bodyPr wrap="square" rtlCol="0">
            <a:spAutoFit/>
          </a:bodyPr>
          <a:lstStyle/>
          <a:p>
            <a:pPr algn="ctr"/>
            <a:endParaRPr lang="en-US" b="1" dirty="0" smtClean="0"/>
          </a:p>
          <a:p>
            <a:pPr algn="ctr"/>
            <a:endParaRPr lang="en-US" dirty="0"/>
          </a:p>
          <a:p>
            <a:pPr algn="ctr"/>
            <a:r>
              <a:rPr lang="en-US" b="1" dirty="0" smtClean="0"/>
              <a:t> </a:t>
            </a:r>
            <a:endParaRPr lang="en-US" dirty="0"/>
          </a:p>
          <a:p>
            <a:pPr algn="ctr"/>
            <a:endParaRPr lang="en-US" b="1" dirty="0" smtClean="0"/>
          </a:p>
          <a:p>
            <a:endParaRPr lang="en-US" dirty="0"/>
          </a:p>
          <a:p>
            <a:endParaRPr lang="en-US" dirty="0"/>
          </a:p>
          <a:p>
            <a:r>
              <a:rPr lang="en-US" dirty="0" smtClean="0"/>
              <a:t>  </a:t>
            </a:r>
            <a:endParaRPr lang="en-US" dirty="0"/>
          </a:p>
        </p:txBody>
      </p:sp>
    </p:spTree>
    <p:extLst>
      <p:ext uri="{BB962C8B-B14F-4D97-AF65-F5344CB8AC3E}">
        <p14:creationId xmlns:p14="http://schemas.microsoft.com/office/powerpoint/2010/main" xmlns="" val="2717708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MBI Generation and Transition Period</a:t>
            </a:r>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10</a:t>
            </a:fld>
            <a:endParaRPr lang="en-US" dirty="0"/>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0400" y="5752750"/>
            <a:ext cx="1172256" cy="4615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468581"/>
            <a:ext cx="6320367" cy="43147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4372656" y="1468581"/>
            <a:ext cx="3319311" cy="4314789"/>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80014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Quarterly Update for Clinical Laboratory Fee Schedule and Laboratory Services Subject to Reasonable Charge </a:t>
            </a:r>
            <a:endParaRPr lang="en-US" dirty="0" smtClean="0"/>
          </a:p>
          <a:p>
            <a:pPr lvl="1"/>
            <a:r>
              <a:rPr lang="en-US" dirty="0" smtClean="0"/>
              <a:t>Payment effective date: 10/1/18</a:t>
            </a:r>
          </a:p>
          <a:p>
            <a:pPr lvl="1"/>
            <a:r>
              <a:rPr lang="en-US" dirty="0" smtClean="0"/>
              <a:t>Implementation date: 10/1/18</a:t>
            </a:r>
          </a:p>
          <a:p>
            <a:pPr lvl="1"/>
            <a:r>
              <a:rPr lang="en-US" dirty="0" smtClean="0"/>
              <a:t>MLN 10875 </a:t>
            </a:r>
            <a:r>
              <a:rPr lang="en-US" dirty="0"/>
              <a:t>provides instructions for the quarterly update to the Clinical Laboratory Fee Schedule (CLFS</a:t>
            </a:r>
            <a:r>
              <a:rPr lang="en-US" dirty="0" smtClean="0"/>
              <a:t>)</a:t>
            </a:r>
          </a:p>
          <a:p>
            <a:pPr lvl="2"/>
            <a:r>
              <a:rPr lang="en-US" dirty="0" smtClean="0"/>
              <a:t>Some codes added and will be contractor-priced</a:t>
            </a:r>
            <a:r>
              <a:rPr lang="en-US" dirty="0"/>
              <a:t>, until they are addressed at the annual Clinical Laboratory Public Meeting </a:t>
            </a:r>
            <a:r>
              <a:rPr lang="en-US" dirty="0" smtClean="0"/>
              <a:t> </a:t>
            </a:r>
            <a:endParaRPr lang="en-US" dirty="0"/>
          </a:p>
          <a:p>
            <a:pPr lvl="2"/>
            <a:r>
              <a:rPr lang="en-US" dirty="0" smtClean="0"/>
              <a:t>Reminder - effective </a:t>
            </a:r>
            <a:r>
              <a:rPr lang="en-US" dirty="0"/>
              <a:t>January 1, 2018, CLFS rates </a:t>
            </a:r>
            <a:r>
              <a:rPr lang="en-US" dirty="0" smtClean="0"/>
              <a:t>are based </a:t>
            </a:r>
            <a:r>
              <a:rPr lang="en-US" dirty="0"/>
              <a:t>on weighted median private payer rates as required by the Protecting Access to Medicare Act (PAMA) of </a:t>
            </a:r>
            <a:r>
              <a:rPr lang="en-US" dirty="0" smtClean="0"/>
              <a:t>2014 </a:t>
            </a:r>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11</a:t>
            </a:fld>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7592" y="76200"/>
            <a:ext cx="6108700" cy="11905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5283530" y="381000"/>
            <a:ext cx="1556836" cy="461665"/>
          </a:xfrm>
          <a:prstGeom prst="rect">
            <a:avLst/>
          </a:prstGeom>
          <a:solidFill>
            <a:schemeClr val="bg1"/>
          </a:solidFill>
        </p:spPr>
        <p:txBody>
          <a:bodyPr wrap="none">
            <a:spAutoFit/>
          </a:bodyPr>
          <a:lstStyle/>
          <a:p>
            <a:r>
              <a:rPr lang="en-US" sz="2400" b="1" dirty="0"/>
              <a:t>MM 10875</a:t>
            </a:r>
          </a:p>
        </p:txBody>
      </p:sp>
    </p:spTree>
    <p:extLst>
      <p:ext uri="{BB962C8B-B14F-4D97-AF65-F5344CB8AC3E}">
        <p14:creationId xmlns:p14="http://schemas.microsoft.com/office/powerpoint/2010/main" xmlns="" val="477797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October Quarterly Update to 2018 Annual Update of HCPCS Codes Used for Skilled Nursing Facility (SNF) Consolidated Billing (CB) Enforcement </a:t>
            </a:r>
            <a:endParaRPr lang="en-US" dirty="0" smtClean="0"/>
          </a:p>
          <a:p>
            <a:pPr lvl="1"/>
            <a:r>
              <a:rPr lang="en-US" dirty="0" smtClean="0"/>
              <a:t>Effective date: 1/1/16</a:t>
            </a:r>
          </a:p>
          <a:p>
            <a:pPr lvl="1"/>
            <a:r>
              <a:rPr lang="en-US" dirty="0" smtClean="0"/>
              <a:t>Implementation date: 10/1/18</a:t>
            </a:r>
          </a:p>
          <a:p>
            <a:pPr lvl="2"/>
            <a:r>
              <a:rPr lang="en-US" dirty="0" smtClean="0"/>
              <a:t>Provides </a:t>
            </a:r>
            <a:r>
              <a:rPr lang="en-US" dirty="0"/>
              <a:t>updates to the lists of </a:t>
            </a:r>
            <a:r>
              <a:rPr lang="en-US" dirty="0" smtClean="0"/>
              <a:t>HCPCS codes </a:t>
            </a:r>
            <a:r>
              <a:rPr lang="en-US" dirty="0"/>
              <a:t>that are subject to the </a:t>
            </a:r>
            <a:r>
              <a:rPr lang="en-US" dirty="0" smtClean="0"/>
              <a:t>CB </a:t>
            </a:r>
            <a:r>
              <a:rPr lang="en-US" dirty="0"/>
              <a:t>provision of the SNF </a:t>
            </a:r>
            <a:r>
              <a:rPr lang="en-US" dirty="0" smtClean="0"/>
              <a:t>PPS</a:t>
            </a:r>
          </a:p>
          <a:p>
            <a:pPr lvl="2"/>
            <a:r>
              <a:rPr lang="en-US" dirty="0" smtClean="0"/>
              <a:t>MACs will reopen claims brought to their attention </a:t>
            </a:r>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12</a:t>
            </a:fld>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7592" y="76200"/>
            <a:ext cx="6108700" cy="11905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5283530" y="381000"/>
            <a:ext cx="1569660" cy="461665"/>
          </a:xfrm>
          <a:prstGeom prst="rect">
            <a:avLst/>
          </a:prstGeom>
          <a:solidFill>
            <a:schemeClr val="bg1"/>
          </a:solidFill>
        </p:spPr>
        <p:txBody>
          <a:bodyPr wrap="none">
            <a:spAutoFit/>
          </a:bodyPr>
          <a:lstStyle/>
          <a:p>
            <a:r>
              <a:rPr lang="en-US" sz="2400" b="1" dirty="0"/>
              <a:t>MM </a:t>
            </a:r>
            <a:r>
              <a:rPr lang="en-US" sz="2400" b="1" dirty="0" smtClean="0"/>
              <a:t>10852</a:t>
            </a:r>
            <a:endParaRPr lang="en-US" sz="2400" b="1" dirty="0"/>
          </a:p>
        </p:txBody>
      </p:sp>
    </p:spTree>
    <p:extLst>
      <p:ext uri="{BB962C8B-B14F-4D97-AF65-F5344CB8AC3E}">
        <p14:creationId xmlns:p14="http://schemas.microsoft.com/office/powerpoint/2010/main" xmlns="" val="4110384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17 New </a:t>
            </a:r>
            <a:r>
              <a:rPr lang="en-US" dirty="0"/>
              <a:t>Clinical Laboratory Improvement Amendments of 1988 (CLIA) waived tests approved by the Food and Drug Administration (FDA) </a:t>
            </a:r>
            <a:endParaRPr lang="en-US" dirty="0" smtClean="0"/>
          </a:p>
          <a:p>
            <a:pPr lvl="1"/>
            <a:r>
              <a:rPr lang="en-US" dirty="0" smtClean="0"/>
              <a:t>Effective dates listed in the MLN</a:t>
            </a:r>
          </a:p>
          <a:p>
            <a:pPr lvl="1"/>
            <a:r>
              <a:rPr lang="en-US" dirty="0"/>
              <a:t>MACs will not search their files to either retract payment or retroactively pay claims. However, they will adjust claims if they are brought to their </a:t>
            </a:r>
            <a:r>
              <a:rPr lang="en-US" dirty="0" smtClean="0"/>
              <a:t>attention </a:t>
            </a:r>
          </a:p>
          <a:p>
            <a:pPr lvl="1"/>
            <a:endParaRPr lang="en-US" dirty="0" smtClean="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13</a:t>
            </a:fld>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7592" y="76200"/>
            <a:ext cx="6108700" cy="11905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5283530" y="381000"/>
            <a:ext cx="1569660" cy="461665"/>
          </a:xfrm>
          <a:prstGeom prst="rect">
            <a:avLst/>
          </a:prstGeom>
          <a:solidFill>
            <a:schemeClr val="bg1"/>
          </a:solidFill>
        </p:spPr>
        <p:txBody>
          <a:bodyPr wrap="none">
            <a:spAutoFit/>
          </a:bodyPr>
          <a:lstStyle/>
          <a:p>
            <a:r>
              <a:rPr lang="en-US" sz="2400" b="1" dirty="0"/>
              <a:t>MM </a:t>
            </a:r>
            <a:r>
              <a:rPr lang="en-US" sz="2400" b="1" dirty="0" smtClean="0"/>
              <a:t>10819</a:t>
            </a:r>
            <a:endParaRPr lang="en-US" sz="2400" b="1" dirty="0"/>
          </a:p>
        </p:txBody>
      </p:sp>
    </p:spTree>
    <p:extLst>
      <p:ext uri="{BB962C8B-B14F-4D97-AF65-F5344CB8AC3E}">
        <p14:creationId xmlns:p14="http://schemas.microsoft.com/office/powerpoint/2010/main" xmlns="" val="2800850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Quarterly Update to the National Correct Coding Initiative (NCCI) Procedure to Procedure Editing</a:t>
            </a:r>
          </a:p>
          <a:p>
            <a:pPr lvl="1"/>
            <a:r>
              <a:rPr lang="en-US" dirty="0" smtClean="0"/>
              <a:t>Effective 10/1/18</a:t>
            </a:r>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14</a:t>
            </a:fld>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7592" y="76200"/>
            <a:ext cx="6108700" cy="11905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5283530" y="381000"/>
            <a:ext cx="1569660" cy="461665"/>
          </a:xfrm>
          <a:prstGeom prst="rect">
            <a:avLst/>
          </a:prstGeom>
          <a:solidFill>
            <a:schemeClr val="bg1"/>
          </a:solidFill>
        </p:spPr>
        <p:txBody>
          <a:bodyPr wrap="none">
            <a:spAutoFit/>
          </a:bodyPr>
          <a:lstStyle/>
          <a:p>
            <a:r>
              <a:rPr lang="en-US" sz="2400" b="1" dirty="0"/>
              <a:t>MM </a:t>
            </a:r>
            <a:r>
              <a:rPr lang="en-US" sz="2400" b="1" dirty="0" smtClean="0"/>
              <a:t>10827</a:t>
            </a:r>
            <a:endParaRPr lang="en-US" sz="2400" b="1" dirty="0"/>
          </a:p>
        </p:txBody>
      </p:sp>
    </p:spTree>
    <p:extLst>
      <p:ext uri="{BB962C8B-B14F-4D97-AF65-F5344CB8AC3E}">
        <p14:creationId xmlns:p14="http://schemas.microsoft.com/office/powerpoint/2010/main" xmlns="" val="3662770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sz="3500" dirty="0" smtClean="0"/>
              <a:t>Medical Review of Evaluation and Management E/M Documentation </a:t>
            </a:r>
            <a:endParaRPr lang="en-US" sz="3500" dirty="0"/>
          </a:p>
          <a:p>
            <a:pPr lvl="1"/>
            <a:r>
              <a:rPr lang="en-US" sz="2900" dirty="0" smtClean="0"/>
              <a:t>Effective and Implementation date: 8/14/18</a:t>
            </a:r>
          </a:p>
          <a:p>
            <a:pPr lvl="1"/>
            <a:r>
              <a:rPr lang="en-US" sz="2900" dirty="0" smtClean="0"/>
              <a:t>Provides </a:t>
            </a:r>
            <a:r>
              <a:rPr lang="en-US" sz="2900" dirty="0"/>
              <a:t>direction to Medicare’s medical review contractors on how to review claims where a medical student documented the E/M service. </a:t>
            </a:r>
            <a:endParaRPr lang="en-US" sz="2900" dirty="0" smtClean="0"/>
          </a:p>
          <a:p>
            <a:pPr lvl="2"/>
            <a:r>
              <a:rPr lang="en-US" sz="2900" dirty="0" smtClean="0"/>
              <a:t>This </a:t>
            </a:r>
            <a:r>
              <a:rPr lang="en-US" sz="2900" dirty="0"/>
              <a:t>is a follow-up instruction to CR10412 (published in February 2018), which allowed teaching physicians to verify a student’s E/M visit notes rather than re-documenting them</a:t>
            </a:r>
            <a:r>
              <a:rPr lang="en-US" sz="2900" dirty="0" smtClean="0"/>
              <a:t>.</a:t>
            </a:r>
          </a:p>
          <a:p>
            <a:endParaRPr lang="en-US" dirty="0"/>
          </a:p>
          <a:p>
            <a:r>
              <a:rPr lang="en-US" dirty="0" smtClean="0"/>
              <a:t>The </a:t>
            </a:r>
            <a:r>
              <a:rPr lang="en-US" dirty="0"/>
              <a:t>“Medicare Claims Processing Manual”, Chapter 12, Section 100.1.1 (B) states the teaching physician must personally perform (or re-perform) the physical exam and medical </a:t>
            </a:r>
            <a:r>
              <a:rPr lang="en-US" dirty="0" smtClean="0"/>
              <a:t>decision making </a:t>
            </a:r>
            <a:r>
              <a:rPr lang="en-US" dirty="0"/>
              <a:t>activities of the E/M service being billed, but may verify any student documentation of them in the medical record rather than re-documenting this work. If the teaching physician chooses to rely on the medical student documentation and chooses not to re-document the E/M services, contractors shall consider this requirement met if the teaching physician signs and dates the medical student’s entry in the medical record.” </a:t>
            </a:r>
            <a:r>
              <a:rPr lang="en-US" dirty="0" smtClean="0"/>
              <a:t> </a:t>
            </a:r>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15</a:t>
            </a:fld>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7592" y="76200"/>
            <a:ext cx="6108700" cy="11905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5283530" y="381000"/>
            <a:ext cx="1569660" cy="461665"/>
          </a:xfrm>
          <a:prstGeom prst="rect">
            <a:avLst/>
          </a:prstGeom>
          <a:solidFill>
            <a:schemeClr val="bg1"/>
          </a:solidFill>
        </p:spPr>
        <p:txBody>
          <a:bodyPr wrap="none">
            <a:spAutoFit/>
          </a:bodyPr>
          <a:lstStyle/>
          <a:p>
            <a:r>
              <a:rPr lang="en-US" sz="2400" b="1" dirty="0"/>
              <a:t>MM </a:t>
            </a:r>
            <a:r>
              <a:rPr lang="en-US" sz="2400" b="1" dirty="0" smtClean="0"/>
              <a:t>10627</a:t>
            </a:r>
            <a:endParaRPr lang="en-US" sz="2400" b="1" dirty="0"/>
          </a:p>
        </p:txBody>
      </p:sp>
    </p:spTree>
    <p:extLst>
      <p:ext uri="{BB962C8B-B14F-4D97-AF65-F5344CB8AC3E}">
        <p14:creationId xmlns:p14="http://schemas.microsoft.com/office/powerpoint/2010/main" xmlns="" val="1047980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2800" dirty="0" smtClean="0"/>
              <a:t>MM </a:t>
            </a:r>
            <a:r>
              <a:rPr lang="en-US" sz="2800" dirty="0"/>
              <a:t>10845 - Certification Statement &amp; Fee Payment Policy </a:t>
            </a:r>
            <a:r>
              <a:rPr lang="en-US" sz="2800" dirty="0" smtClean="0"/>
              <a:t>Changes</a:t>
            </a:r>
          </a:p>
          <a:p>
            <a:pPr lvl="1"/>
            <a:r>
              <a:rPr lang="en-US" sz="2400" dirty="0"/>
              <a:t>MACs shall begin processing ALL applications upon receipt and shall develop for missing certification statements and all other missing information, including application fee, upon </a:t>
            </a:r>
            <a:r>
              <a:rPr lang="en-US" sz="2400" dirty="0" smtClean="0"/>
              <a:t>review</a:t>
            </a:r>
            <a:endParaRPr lang="en-US" sz="2400" dirty="0"/>
          </a:p>
          <a:p>
            <a:pPr lvl="1"/>
            <a:r>
              <a:rPr lang="en-US" sz="2400" dirty="0" smtClean="0"/>
              <a:t>Will </a:t>
            </a:r>
            <a:r>
              <a:rPr lang="en-US" sz="2400" dirty="0"/>
              <a:t>NO LONGER request the fee payment outside of the normal development </a:t>
            </a:r>
            <a:r>
              <a:rPr lang="en-US" sz="2400" dirty="0" smtClean="0"/>
              <a:t>process</a:t>
            </a:r>
          </a:p>
          <a:p>
            <a:pPr lvl="1"/>
            <a:r>
              <a:rPr lang="en-US" sz="2400" dirty="0" smtClean="0"/>
              <a:t>Providers have </a:t>
            </a:r>
            <a:r>
              <a:rPr lang="en-US" sz="2400" dirty="0"/>
              <a:t>30 days to respond to the development request to include paying the </a:t>
            </a:r>
            <a:r>
              <a:rPr lang="en-US" sz="2400" dirty="0" smtClean="0"/>
              <a:t>fee</a:t>
            </a:r>
          </a:p>
          <a:p>
            <a:pPr lvl="1"/>
            <a:r>
              <a:rPr lang="en-US" sz="2400" dirty="0" smtClean="0"/>
              <a:t>Submission </a:t>
            </a:r>
            <a:r>
              <a:rPr lang="en-US" sz="2400" dirty="0"/>
              <a:t>of a paper certification statement via the mail is no longer accepted. The provider MUST UPLOAD IN PECOS if not using </a:t>
            </a:r>
            <a:r>
              <a:rPr lang="en-US" sz="2400" dirty="0" smtClean="0"/>
              <a:t>eSignature </a:t>
            </a:r>
            <a:r>
              <a:rPr lang="en-US" sz="2400" dirty="0"/>
              <a:t>process</a:t>
            </a:r>
          </a:p>
          <a:p>
            <a:pPr lvl="1"/>
            <a:endParaRPr lang="en-US" sz="2400"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16</a:t>
            </a:fld>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7592" y="76200"/>
            <a:ext cx="6108700" cy="11905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5283530" y="381000"/>
            <a:ext cx="1569660" cy="461665"/>
          </a:xfrm>
          <a:prstGeom prst="rect">
            <a:avLst/>
          </a:prstGeom>
          <a:solidFill>
            <a:schemeClr val="bg1"/>
          </a:solidFill>
        </p:spPr>
        <p:txBody>
          <a:bodyPr wrap="none">
            <a:spAutoFit/>
          </a:bodyPr>
          <a:lstStyle/>
          <a:p>
            <a:r>
              <a:rPr lang="en-US" sz="2400" b="1" dirty="0" smtClean="0"/>
              <a:t>MM 10845</a:t>
            </a:r>
            <a:endParaRPr lang="en-US" sz="2400" b="1" dirty="0"/>
          </a:p>
        </p:txBody>
      </p:sp>
    </p:spTree>
    <p:extLst>
      <p:ext uri="{BB962C8B-B14F-4D97-AF65-F5344CB8AC3E}">
        <p14:creationId xmlns:p14="http://schemas.microsoft.com/office/powerpoint/2010/main" xmlns="" val="1565678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dirty="0"/>
              <a:t>CMS has established a new physician specialty code for Medical Genetics and Genomics (D3) </a:t>
            </a:r>
            <a:endParaRPr lang="en-US" dirty="0" smtClean="0"/>
          </a:p>
          <a:p>
            <a:pPr lvl="2"/>
            <a:r>
              <a:rPr lang="en-US" dirty="0" smtClean="0"/>
              <a:t>Effective </a:t>
            </a:r>
            <a:r>
              <a:rPr lang="en-US" dirty="0"/>
              <a:t>Date: October 1, 2018</a:t>
            </a:r>
          </a:p>
          <a:p>
            <a:pPr lvl="2"/>
            <a:r>
              <a:rPr lang="en-US" dirty="0"/>
              <a:t>Implementation Date: October 1, 2018</a:t>
            </a:r>
          </a:p>
          <a:p>
            <a:pPr marL="914400" lvl="2" indent="0">
              <a:buNone/>
            </a:pPr>
            <a:endParaRPr lang="en-US" sz="2000"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17</a:t>
            </a:fld>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7592" y="76200"/>
            <a:ext cx="6108700" cy="11905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p:cNvSpPr/>
          <p:nvPr/>
        </p:nvSpPr>
        <p:spPr>
          <a:xfrm>
            <a:off x="5283530" y="381000"/>
            <a:ext cx="1569660" cy="461665"/>
          </a:xfrm>
          <a:prstGeom prst="rect">
            <a:avLst/>
          </a:prstGeom>
          <a:solidFill>
            <a:schemeClr val="bg1"/>
          </a:solidFill>
        </p:spPr>
        <p:txBody>
          <a:bodyPr wrap="none">
            <a:spAutoFit/>
          </a:bodyPr>
          <a:lstStyle/>
          <a:p>
            <a:r>
              <a:rPr lang="en-US" sz="2400" b="1" dirty="0" smtClean="0"/>
              <a:t>MM 10457</a:t>
            </a:r>
            <a:endParaRPr lang="en-US" sz="2400" b="1" dirty="0"/>
          </a:p>
        </p:txBody>
      </p:sp>
    </p:spTree>
    <p:extLst>
      <p:ext uri="{BB962C8B-B14F-4D97-AF65-F5344CB8AC3E}">
        <p14:creationId xmlns:p14="http://schemas.microsoft.com/office/powerpoint/2010/main" xmlns="" val="3166825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Post-Op Care</a:t>
            </a:r>
            <a:endParaRPr lang="en-US" dirty="0"/>
          </a:p>
        </p:txBody>
      </p:sp>
      <p:sp>
        <p:nvSpPr>
          <p:cNvPr id="3" name="Content Placeholder 2"/>
          <p:cNvSpPr>
            <a:spLocks noGrp="1"/>
          </p:cNvSpPr>
          <p:nvPr>
            <p:ph sz="quarter" idx="1"/>
          </p:nvPr>
        </p:nvSpPr>
        <p:spPr/>
        <p:txBody>
          <a:bodyPr>
            <a:normAutofit fontScale="55000" lnSpcReduction="20000"/>
          </a:bodyPr>
          <a:lstStyle/>
          <a:p>
            <a:r>
              <a:rPr lang="en-US" sz="2900" dirty="0" smtClean="0"/>
              <a:t>Modifier </a:t>
            </a:r>
            <a:r>
              <a:rPr lang="en-US" sz="2900" dirty="0"/>
              <a:t>54 – surgical care only (submit this modifier when one physician performs a surgical procedure and another provides preoperative and/or postoperative management)</a:t>
            </a:r>
          </a:p>
          <a:p>
            <a:r>
              <a:rPr lang="en-US" sz="2900" dirty="0" smtClean="0"/>
              <a:t>Modifier </a:t>
            </a:r>
            <a:r>
              <a:rPr lang="en-US" sz="2900" dirty="0"/>
              <a:t>55 – postoperative management only (use this modifier to indicate that payment for the postoperative care is split between two or more physicians where the physicians agree on the transfer of postoperative care)</a:t>
            </a:r>
          </a:p>
          <a:p>
            <a:r>
              <a:rPr lang="en-US" sz="2900" dirty="0" smtClean="0"/>
              <a:t>Physicians </a:t>
            </a:r>
            <a:r>
              <a:rPr lang="en-US" sz="2900" dirty="0"/>
              <a:t>performing </a:t>
            </a:r>
            <a:r>
              <a:rPr lang="en-US" sz="2900" dirty="0" smtClean="0"/>
              <a:t>surgery </a:t>
            </a:r>
            <a:r>
              <a:rPr lang="en-US" sz="2900" dirty="0"/>
              <a:t>and providing partial follow up (post-operative) care during the global period of a surgery must submit the claim with at least the following detail lines: </a:t>
            </a:r>
          </a:p>
          <a:p>
            <a:pPr lvl="1"/>
            <a:r>
              <a:rPr lang="en-US" sz="2500" dirty="0" smtClean="0"/>
              <a:t>Submit </a:t>
            </a:r>
            <a:r>
              <a:rPr lang="en-US" sz="2500" dirty="0"/>
              <a:t>the surgery with CPT modifier 54 (surgical care only) on one detail line </a:t>
            </a:r>
          </a:p>
          <a:p>
            <a:pPr lvl="1"/>
            <a:r>
              <a:rPr lang="en-US" sz="2500" dirty="0" smtClean="0"/>
              <a:t>On </a:t>
            </a:r>
            <a:r>
              <a:rPr lang="en-US" sz="2500" dirty="0"/>
              <a:t>a separate detail line submit the surgery date as the date of service, the surgery code with CPT modifier 55 (postoperative management only) and the number of postoperative days the patient was under the surgeon's </a:t>
            </a:r>
            <a:r>
              <a:rPr lang="en-US" sz="2500" dirty="0" smtClean="0"/>
              <a:t>care</a:t>
            </a:r>
          </a:p>
          <a:p>
            <a:pPr marL="0" indent="0">
              <a:buNone/>
            </a:pPr>
            <a:r>
              <a:rPr lang="en-US" dirty="0" smtClean="0"/>
              <a:t> </a:t>
            </a:r>
            <a:endParaRPr lang="en-US" dirty="0"/>
          </a:p>
          <a:p>
            <a:pPr marL="0" indent="0">
              <a:buNone/>
            </a:pPr>
            <a:r>
              <a:rPr lang="en-US" sz="2900" dirty="0" smtClean="0"/>
              <a:t>Related Palmetto </a:t>
            </a:r>
            <a:r>
              <a:rPr lang="en-US" sz="2900" dirty="0"/>
              <a:t>GBA </a:t>
            </a:r>
            <a:r>
              <a:rPr lang="en-US" sz="2900" dirty="0" smtClean="0"/>
              <a:t>website articles:</a:t>
            </a:r>
            <a:endParaRPr lang="en-US" sz="2900" dirty="0"/>
          </a:p>
          <a:p>
            <a:r>
              <a:rPr lang="en-US" dirty="0"/>
              <a:t>Split Post-Op Care and the Global Surgery Package  </a:t>
            </a:r>
          </a:p>
          <a:p>
            <a:pPr marL="0" indent="0">
              <a:buNone/>
            </a:pPr>
            <a:r>
              <a:rPr lang="en-US" dirty="0"/>
              <a:t>   </a:t>
            </a:r>
            <a:r>
              <a:rPr lang="en-US" dirty="0">
                <a:hlinkClick r:id="rId2"/>
              </a:rPr>
              <a:t>https://</a:t>
            </a:r>
            <a:r>
              <a:rPr lang="en-US" dirty="0" smtClean="0">
                <a:hlinkClick r:id="rId2"/>
              </a:rPr>
              <a:t>www.palmettogba.com/palmetto/providers.nsf/DocsR/JJ-Part-B~8EELE21366</a:t>
            </a:r>
            <a:endParaRPr lang="en-US" dirty="0"/>
          </a:p>
          <a:p>
            <a:r>
              <a:rPr lang="en-US" dirty="0"/>
              <a:t>CPT Modifier 54</a:t>
            </a:r>
          </a:p>
          <a:p>
            <a:pPr marL="0" indent="0">
              <a:buNone/>
            </a:pPr>
            <a:r>
              <a:rPr lang="en-US" dirty="0"/>
              <a:t>  </a:t>
            </a:r>
            <a:r>
              <a:rPr lang="en-US" dirty="0">
                <a:hlinkClick r:id="rId3"/>
              </a:rPr>
              <a:t>https://</a:t>
            </a:r>
            <a:r>
              <a:rPr lang="en-US" dirty="0" smtClean="0">
                <a:hlinkClick r:id="rId3"/>
              </a:rPr>
              <a:t>www.palmettogba.com/palmetto/providers.nsf/DocsR/JJ-Part-B~8EEL972728</a:t>
            </a:r>
            <a:endParaRPr lang="en-US" dirty="0"/>
          </a:p>
          <a:p>
            <a:r>
              <a:rPr lang="en-US" dirty="0"/>
              <a:t>CPT Modifier 55</a:t>
            </a:r>
          </a:p>
          <a:p>
            <a:pPr marL="0" indent="0">
              <a:buNone/>
            </a:pPr>
            <a:r>
              <a:rPr lang="en-US" dirty="0"/>
              <a:t>  </a:t>
            </a:r>
            <a:r>
              <a:rPr lang="en-US" dirty="0">
                <a:hlinkClick r:id="rId4"/>
              </a:rPr>
              <a:t>https://</a:t>
            </a:r>
            <a:r>
              <a:rPr lang="en-US" dirty="0" smtClean="0">
                <a:hlinkClick r:id="rId4"/>
              </a:rPr>
              <a:t>www.palmettogba.com/palmetto/providers.nsf/DocsR/JJ-Part-B~8EELFA8540</a:t>
            </a:r>
            <a:endParaRPr lang="en-US" dirty="0" smtClean="0"/>
          </a:p>
          <a:p>
            <a:pPr marL="0" indent="0">
              <a:buNone/>
            </a:pPr>
            <a:endParaRPr lang="en-US" dirty="0"/>
          </a:p>
          <a:p>
            <a:endParaRPr lang="en-US" dirty="0"/>
          </a:p>
        </p:txBody>
      </p:sp>
      <p:sp>
        <p:nvSpPr>
          <p:cNvPr id="4" name="Slide Number Placeholder 3"/>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18</a:t>
            </a:fld>
            <a:endParaRPr lang="en-US" dirty="0"/>
          </a:p>
        </p:txBody>
      </p:sp>
      <p:pic>
        <p:nvPicPr>
          <p:cNvPr id="3075" name="Picture 3" descr="D:\Users\PC76\Documents\Reminder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15199" y="228601"/>
            <a:ext cx="1295401" cy="1066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6340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19</a:t>
            </a:fld>
            <a:endParaRPr lang="en-US" dirty="0"/>
          </a:p>
        </p:txBody>
      </p:sp>
      <p:sp>
        <p:nvSpPr>
          <p:cNvPr id="6" name="Content Placeholder 2"/>
          <p:cNvSpPr txBox="1">
            <a:spLocks/>
          </p:cNvSpPr>
          <p:nvPr/>
        </p:nvSpPr>
        <p:spPr>
          <a:xfrm>
            <a:off x="533400" y="1676400"/>
            <a:ext cx="7924800" cy="4572000"/>
          </a:xfrm>
          <a:prstGeom prst="rect">
            <a:avLst/>
          </a:prstGeom>
        </p:spPr>
        <p:txBody>
          <a:bodyPr vert="horz">
            <a:normAutofit/>
          </a:bodyPr>
          <a:lstStyle>
            <a:lvl1pPr marL="274320" indent="-274320" algn="l" rtl="0" eaLnBrk="1" latinLnBrk="0" hangingPunct="1">
              <a:spcBef>
                <a:spcPts val="600"/>
              </a:spcBef>
              <a:buClr>
                <a:srgbClr val="7C6A55"/>
              </a:buClr>
              <a:buSzPct val="70000"/>
              <a:buFont typeface="Wingdings"/>
              <a:buChar char=""/>
              <a:defRPr kumimoji="0" lang="en-US" sz="2400" kern="1200">
                <a:solidFill>
                  <a:schemeClr val="tx1"/>
                </a:solidFill>
                <a:latin typeface="Corbel" panose="020B0503020204020204" pitchFamily="34" charset="0"/>
                <a:ea typeface="+mn-ea"/>
                <a:cs typeface="Adobe Devanagari" pitchFamily="18" charset="0"/>
              </a:defRPr>
            </a:lvl1pPr>
            <a:lvl2pPr marL="640080" indent="-274320" algn="l" rtl="0" eaLnBrk="1" latinLnBrk="0" hangingPunct="1">
              <a:spcBef>
                <a:spcPct val="20000"/>
              </a:spcBef>
              <a:buClr>
                <a:srgbClr val="7C6A55"/>
              </a:buClr>
              <a:buSzPct val="80000"/>
              <a:buFont typeface="Wingdings 2"/>
              <a:buChar char=""/>
              <a:defRPr kumimoji="0" lang="en-US" sz="2100" kern="1200">
                <a:solidFill>
                  <a:schemeClr val="tx1"/>
                </a:solidFill>
                <a:latin typeface="Corbel" panose="020B0503020204020204" pitchFamily="34" charset="0"/>
                <a:ea typeface="+mn-ea"/>
                <a:cs typeface="Adobe Devanagari" pitchFamily="18" charset="0"/>
              </a:defRPr>
            </a:lvl2pPr>
            <a:lvl3pPr marL="914400" indent="-182880" algn="l" rtl="0" eaLnBrk="1" latinLnBrk="0" hangingPunct="1">
              <a:spcBef>
                <a:spcPct val="20000"/>
              </a:spcBef>
              <a:buClr>
                <a:srgbClr val="7C6A55"/>
              </a:buClr>
              <a:buSzPct val="60000"/>
              <a:buFont typeface="Wingdings"/>
              <a:buChar char=""/>
              <a:defRPr kumimoji="0" lang="en-US" sz="1800" kern="1200">
                <a:solidFill>
                  <a:schemeClr val="tx1"/>
                </a:solidFill>
                <a:latin typeface="Corbel" panose="020B0503020204020204" pitchFamily="34" charset="0"/>
                <a:ea typeface="+mn-ea"/>
                <a:cs typeface="Adobe Devanagari" pitchFamily="18" charset="0"/>
              </a:defRPr>
            </a:lvl3pPr>
            <a:lvl4pPr marL="1188720" indent="-182880" algn="l" rtl="0" eaLnBrk="1" latinLnBrk="0" hangingPunct="1">
              <a:spcBef>
                <a:spcPct val="20000"/>
              </a:spcBef>
              <a:buClr>
                <a:srgbClr val="7C6A55"/>
              </a:buClr>
              <a:buSzPct val="60000"/>
              <a:buFont typeface="Wingdings"/>
              <a:buChar char=""/>
              <a:defRPr kumimoji="0" lang="en-US" sz="1800" kern="1200">
                <a:solidFill>
                  <a:schemeClr val="tx1"/>
                </a:solidFill>
                <a:latin typeface="Corbel" panose="020B0503020204020204" pitchFamily="34" charset="0"/>
                <a:ea typeface="+mn-ea"/>
                <a:cs typeface="Adobe Devanagari" pitchFamily="18" charset="0"/>
              </a:defRPr>
            </a:lvl4pPr>
            <a:lvl5pPr marL="1463040" indent="-182880" algn="l" rtl="0" eaLnBrk="1" latinLnBrk="0" hangingPunct="1">
              <a:spcBef>
                <a:spcPct val="20000"/>
              </a:spcBef>
              <a:buClr>
                <a:srgbClr val="7C6A55"/>
              </a:buClr>
              <a:buSzPct val="68000"/>
              <a:buFont typeface="Wingdings 2"/>
              <a:buChar char=""/>
              <a:defRPr kumimoji="0" lang="en-US" sz="1600" kern="1200">
                <a:solidFill>
                  <a:schemeClr val="tx1"/>
                </a:solidFill>
                <a:latin typeface="Corbel" panose="020B0503020204020204" pitchFamily="34" charset="0"/>
                <a:ea typeface="+mn-ea"/>
                <a:cs typeface="Adobe Devanagari" pitchFamily="18" charset="0"/>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The MolDX® program </a:t>
            </a:r>
            <a:r>
              <a:rPr lang="en-US" dirty="0" smtClean="0"/>
              <a:t>was implemented </a:t>
            </a:r>
            <a:r>
              <a:rPr lang="en-US" dirty="0"/>
              <a:t>in Jurisdiction </a:t>
            </a:r>
            <a:r>
              <a:rPr lang="en-US" dirty="0" smtClean="0"/>
              <a:t>J on July 1, 2018 </a:t>
            </a:r>
            <a:endParaRPr lang="en-US" dirty="0"/>
          </a:p>
          <a:p>
            <a:pPr>
              <a:buClr>
                <a:srgbClr val="72B431"/>
              </a:buClr>
              <a:buFont typeface="Arial" panose="020B0604020202020204" pitchFamily="34" charset="0"/>
              <a:buChar char="•"/>
            </a:pPr>
            <a:r>
              <a:rPr lang="en-US" dirty="0"/>
              <a:t>For more information, </a:t>
            </a:r>
            <a:r>
              <a:rPr lang="en-US" dirty="0">
                <a:hlinkClick r:id="rId2"/>
              </a:rPr>
              <a:t>visit our MolDX page</a:t>
            </a:r>
            <a:endParaRPr lang="en-US" dirty="0"/>
          </a:p>
          <a:p>
            <a:pPr>
              <a:buClr>
                <a:srgbClr val="72B431"/>
              </a:buClr>
              <a:buFont typeface="Arial" panose="020B0604020202020204" pitchFamily="34" charset="0"/>
              <a:buChar char="•"/>
            </a:pPr>
            <a:r>
              <a:rPr lang="en-US" dirty="0"/>
              <a:t>Covered tests</a:t>
            </a:r>
          </a:p>
          <a:p>
            <a:pPr>
              <a:buClr>
                <a:srgbClr val="72B431"/>
              </a:buClr>
              <a:buFont typeface="Arial" panose="020B0604020202020204" pitchFamily="34" charset="0"/>
              <a:buChar char="•"/>
            </a:pPr>
            <a:r>
              <a:rPr lang="en-US" dirty="0"/>
              <a:t>Excluded tests</a:t>
            </a:r>
          </a:p>
          <a:p>
            <a:pPr>
              <a:buClr>
                <a:srgbClr val="72B431"/>
              </a:buClr>
              <a:buFont typeface="Arial" panose="020B0604020202020204" pitchFamily="34" charset="0"/>
              <a:buChar char="•"/>
            </a:pPr>
            <a:r>
              <a:rPr lang="en-US" dirty="0"/>
              <a:t>FAQs</a:t>
            </a:r>
          </a:p>
          <a:p>
            <a:pPr>
              <a:buClr>
                <a:srgbClr val="72B431"/>
              </a:buClr>
              <a:buFont typeface="Arial" panose="020B0604020202020204" pitchFamily="34" charset="0"/>
              <a:buChar char="•"/>
            </a:pPr>
            <a:r>
              <a:rPr lang="en-US" dirty="0"/>
              <a:t>MolDX® Local Coverage Determinations (LCDs)</a:t>
            </a:r>
          </a:p>
          <a:p>
            <a:pPr>
              <a:buFont typeface="Arial" panose="020B0604020202020204" pitchFamily="34" charset="0"/>
              <a:buChar char="•"/>
            </a:pPr>
            <a:endParaRPr lang="en-US" dirty="0"/>
          </a:p>
        </p:txBody>
      </p:sp>
      <p:pic>
        <p:nvPicPr>
          <p:cNvPr id="8"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381000"/>
            <a:ext cx="1828800" cy="953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2"/>
          <p:cNvSpPr>
            <a:spLocks noGrp="1"/>
          </p:cNvSpPr>
          <p:nvPr>
            <p:ph type="title"/>
          </p:nvPr>
        </p:nvSpPr>
        <p:spPr>
          <a:xfrm>
            <a:off x="457200" y="274638"/>
            <a:ext cx="8077200" cy="1143000"/>
          </a:xfrm>
        </p:spPr>
        <p:txBody>
          <a:bodyPr/>
          <a:lstStyle/>
          <a:p>
            <a:r>
              <a:rPr lang="en-US" sz="3600" dirty="0"/>
              <a:t>MolDX®</a:t>
            </a:r>
            <a:br>
              <a:rPr lang="en-US" sz="3600" dirty="0"/>
            </a:br>
            <a:r>
              <a:rPr lang="en-US" sz="2000" dirty="0"/>
              <a:t>Molecular </a:t>
            </a:r>
            <a:br>
              <a:rPr lang="en-US" sz="2000" dirty="0"/>
            </a:br>
            <a:r>
              <a:rPr lang="en-US" sz="2000" dirty="0"/>
              <a:t>Diagnostic (MolDX) Program</a:t>
            </a:r>
          </a:p>
        </p:txBody>
      </p:sp>
    </p:spTree>
    <p:extLst>
      <p:ext uri="{BB962C8B-B14F-4D97-AF65-F5344CB8AC3E}">
        <p14:creationId xmlns:p14="http://schemas.microsoft.com/office/powerpoint/2010/main" xmlns="" val="86756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93379" y="1524000"/>
            <a:ext cx="7391400" cy="4373563"/>
          </a:xfrm>
        </p:spPr>
        <p:txBody>
          <a:bodyPr rtlCol="0">
            <a:normAutofit/>
          </a:bodyPr>
          <a:lstStyle/>
          <a:p>
            <a:pPr marL="0" indent="0" algn="ctr" eaLnBrk="1" fontAlgn="auto" hangingPunct="1">
              <a:spcAft>
                <a:spcPts val="0"/>
              </a:spcAft>
              <a:buFont typeface="Arial" pitchFamily="34" charset="0"/>
              <a:buNone/>
              <a:defRPr/>
            </a:pPr>
            <a:r>
              <a:rPr lang="en-US" sz="2400" dirty="0"/>
              <a:t>The information provided in this presentation was current as </a:t>
            </a:r>
            <a:r>
              <a:rPr lang="en-US" sz="2400" dirty="0" smtClean="0"/>
              <a:t>of 10/5/2018.</a:t>
            </a:r>
            <a:endParaRPr lang="en-US" sz="2400" dirty="0"/>
          </a:p>
          <a:p>
            <a:pPr marL="0" indent="0" algn="ctr" eaLnBrk="1" fontAlgn="auto" hangingPunct="1">
              <a:spcAft>
                <a:spcPts val="0"/>
              </a:spcAft>
              <a:buFont typeface="Arial" pitchFamily="34" charset="0"/>
              <a:buNone/>
              <a:defRPr/>
            </a:pPr>
            <a:r>
              <a:rPr lang="en-US" sz="2400" dirty="0"/>
              <a:t>Any changes or new information superseding the information in this presentation </a:t>
            </a:r>
            <a:r>
              <a:rPr lang="en-US" sz="2400" dirty="0" smtClean="0"/>
              <a:t>is </a:t>
            </a:r>
            <a:r>
              <a:rPr lang="en-US" sz="2400" dirty="0"/>
              <a:t>provided in articles with publication dates </a:t>
            </a:r>
            <a:r>
              <a:rPr lang="en-US" sz="2400" dirty="0" smtClean="0"/>
              <a:t>after 10/5/2018, posted </a:t>
            </a:r>
            <a:r>
              <a:rPr lang="en-US" sz="2400" dirty="0"/>
              <a:t>on our website at:</a:t>
            </a:r>
          </a:p>
          <a:p>
            <a:pPr marL="0" indent="0" algn="ctr" eaLnBrk="1" fontAlgn="auto" hangingPunct="1">
              <a:spcAft>
                <a:spcPts val="0"/>
              </a:spcAft>
              <a:buFont typeface="Arial" pitchFamily="34" charset="0"/>
              <a:buNone/>
              <a:defRPr/>
            </a:pPr>
            <a:r>
              <a:rPr lang="en-US" sz="2800" u="sng" dirty="0" smtClean="0">
                <a:solidFill>
                  <a:srgbClr val="C00000"/>
                </a:solidFill>
                <a:hlinkClick r:id="rId3"/>
              </a:rPr>
              <a:t>www.PalmettoGBA.com/JJB</a:t>
            </a:r>
            <a:endParaRPr lang="en-US" sz="2800" u="sng" dirty="0">
              <a:solidFill>
                <a:srgbClr val="C00000"/>
              </a:solidFill>
            </a:endParaRPr>
          </a:p>
          <a:p>
            <a:pPr eaLnBrk="1" fontAlgn="auto" hangingPunct="1">
              <a:spcAft>
                <a:spcPts val="0"/>
              </a:spcAft>
              <a:buFont typeface="Arial" pitchFamily="34" charset="0"/>
              <a:buChar char="•"/>
              <a:defRPr/>
            </a:pPr>
            <a:endParaRPr lang="en-US" dirty="0" smtClean="0"/>
          </a:p>
        </p:txBody>
      </p:sp>
      <p:sp>
        <p:nvSpPr>
          <p:cNvPr id="7171" name="Title 4"/>
          <p:cNvSpPr>
            <a:spLocks noGrp="1"/>
          </p:cNvSpPr>
          <p:nvPr>
            <p:ph type="title"/>
          </p:nvPr>
        </p:nvSpPr>
        <p:spPr/>
        <p:txBody>
          <a:bodyPr/>
          <a:lstStyle/>
          <a:p>
            <a:pPr eaLnBrk="1" hangingPunct="1"/>
            <a:r>
              <a:rPr lang="en-US" altLang="en-US" dirty="0" smtClean="0"/>
              <a:t>Disclaimer</a:t>
            </a:r>
          </a:p>
        </p:txBody>
      </p:sp>
      <p:sp>
        <p:nvSpPr>
          <p:cNvPr id="2" name="Date Placeholder 1"/>
          <p:cNvSpPr>
            <a:spLocks noGrp="1"/>
          </p:cNvSpPr>
          <p:nvPr>
            <p:ph type="dt" sz="half" idx="10"/>
          </p:nvPr>
        </p:nvSpPr>
        <p:spPr/>
        <p:txBody>
          <a:bodyPr/>
          <a:lstStyle/>
          <a:p>
            <a:pPr>
              <a:defRPr/>
            </a:pPr>
            <a:fld id="{6EAF13CA-8195-4B08-A4D7-6A0909A9B95D}" type="datetime1">
              <a:rPr lang="en-US" smtClean="0">
                <a:solidFill>
                  <a:schemeClr val="bg1"/>
                </a:solidFill>
              </a:rPr>
              <a:pPr>
                <a:defRPr/>
              </a:pPr>
              <a:t>10/10/2018</a:t>
            </a:fld>
            <a:endParaRPr lang="en-US" dirty="0">
              <a:solidFill>
                <a:schemeClr val="bg1"/>
              </a:solidFill>
            </a:endParaRPr>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 </a:t>
            </a:r>
            <a:fld id="{77209043-0E80-44F1-9C1D-D36F2BC5BE81}" type="slidenum">
              <a:rPr lang="en-US" smtClean="0">
                <a:solidFill>
                  <a:schemeClr val="bg1"/>
                </a:solidFill>
              </a:rPr>
              <a:pPr>
                <a:defRPr/>
              </a:pPr>
              <a:t>2</a:t>
            </a:fld>
            <a:r>
              <a:rPr lang="en-US" dirty="0" smtClean="0">
                <a:solidFill>
                  <a:schemeClr val="bg1"/>
                </a:solidFill>
              </a:rPr>
              <a:t> </a:t>
            </a:r>
            <a:endParaRPr lang="en-US" dirty="0">
              <a:solidFill>
                <a:schemeClr val="bg1"/>
              </a:solidFill>
            </a:endParaRPr>
          </a:p>
        </p:txBody>
      </p:sp>
      <p:sp>
        <p:nvSpPr>
          <p:cNvPr id="7" name="Rounded Rectangle 6"/>
          <p:cNvSpPr/>
          <p:nvPr/>
        </p:nvSpPr>
        <p:spPr>
          <a:xfrm>
            <a:off x="800100" y="4600904"/>
            <a:ext cx="7543800" cy="1600200"/>
          </a:xfrm>
          <a:prstGeom prst="roundRect">
            <a:avLst/>
          </a:prstGeom>
          <a:noFill/>
          <a:ln w="25400" cap="flat" cmpd="sng" algn="ctr">
            <a:solidFill>
              <a:srgbClr val="72A376">
                <a:shade val="50000"/>
              </a:srgbClr>
            </a:solidFill>
            <a:prstDash val="solid"/>
          </a:ln>
          <a:effectLst/>
        </p:spPr>
        <p:txBody>
          <a:bodyPr anchor="ctr"/>
          <a:lstStyle/>
          <a:p>
            <a:pPr algn="ctr">
              <a:defRPr/>
            </a:pPr>
            <a:r>
              <a:rPr lang="en-US" sz="1400" i="1" kern="0" dirty="0">
                <a:solidFill>
                  <a:srgbClr val="EAEBDE">
                    <a:lumMod val="25000"/>
                  </a:srgbClr>
                </a:solidFill>
                <a:latin typeface="Lucida Sans Unicode"/>
              </a:rPr>
              <a:t>CPT only copyright </a:t>
            </a:r>
            <a:r>
              <a:rPr lang="en-US" sz="1400" i="1" kern="0" dirty="0" smtClean="0">
                <a:solidFill>
                  <a:srgbClr val="EAEBDE">
                    <a:lumMod val="25000"/>
                  </a:srgbClr>
                </a:solidFill>
                <a:latin typeface="Lucida Sans Unicode"/>
              </a:rPr>
              <a:t>2018 </a:t>
            </a:r>
            <a:r>
              <a:rPr lang="en-US" sz="1400" i="1" kern="0" dirty="0">
                <a:solidFill>
                  <a:srgbClr val="EAEBDE">
                    <a:lumMod val="25000"/>
                  </a:srgbClr>
                </a:solidFill>
                <a:latin typeface="Lucida Sans Unicode"/>
              </a:rPr>
              <a:t>American Medical Association. </a:t>
            </a:r>
          </a:p>
          <a:p>
            <a:pPr algn="ctr">
              <a:defRPr/>
            </a:pPr>
            <a:r>
              <a:rPr lang="en-US" sz="1400" i="1" kern="0" dirty="0">
                <a:solidFill>
                  <a:srgbClr val="EAEBDE">
                    <a:lumMod val="25000"/>
                  </a:srgbClr>
                </a:solidFill>
                <a:latin typeface="Lucida Sans Unicode"/>
              </a:rPr>
              <a:t>All rights reserved. </a:t>
            </a:r>
            <a:endParaRPr lang="en-US" sz="1400" kern="0" dirty="0">
              <a:solidFill>
                <a:srgbClr val="EAEBDE">
                  <a:lumMod val="25000"/>
                </a:srgbClr>
              </a:solidFill>
              <a:latin typeface="Lucida Sans Unicode"/>
            </a:endParaRPr>
          </a:p>
          <a:p>
            <a:pPr algn="ctr">
              <a:defRPr/>
            </a:pPr>
            <a:r>
              <a:rPr lang="en-US" sz="1400" i="1" kern="0" dirty="0">
                <a:solidFill>
                  <a:srgbClr val="EAEBDE">
                    <a:lumMod val="25000"/>
                  </a:srgbClr>
                </a:solidFill>
                <a:latin typeface="Lucida Sans Unicode"/>
              </a:rPr>
              <a:t>The Code on Dental Procedures and Nomenclature </a:t>
            </a:r>
            <a:r>
              <a:rPr lang="en-US" sz="1400" kern="0" dirty="0">
                <a:solidFill>
                  <a:srgbClr val="EAEBDE">
                    <a:lumMod val="25000"/>
                  </a:srgbClr>
                </a:solidFill>
                <a:latin typeface="Lucida Sans Unicode"/>
              </a:rPr>
              <a:t>is published in </a:t>
            </a:r>
            <a:r>
              <a:rPr lang="en-US" sz="1400" i="1" kern="0" dirty="0">
                <a:solidFill>
                  <a:srgbClr val="EAEBDE">
                    <a:lumMod val="25000"/>
                  </a:srgbClr>
                </a:solidFill>
                <a:latin typeface="Lucida Sans Unicode"/>
              </a:rPr>
              <a:t>Current Dental Terminology (CDT)</a:t>
            </a:r>
            <a:r>
              <a:rPr lang="en-US" sz="1400" kern="0" dirty="0">
                <a:solidFill>
                  <a:srgbClr val="EAEBDE">
                    <a:lumMod val="25000"/>
                  </a:srgbClr>
                </a:solidFill>
                <a:latin typeface="Lucida Sans Unicode"/>
              </a:rPr>
              <a:t>, Copyright © </a:t>
            </a:r>
            <a:r>
              <a:rPr lang="en-US" sz="1400" kern="0" dirty="0" smtClean="0">
                <a:solidFill>
                  <a:srgbClr val="EAEBDE">
                    <a:lumMod val="25000"/>
                  </a:srgbClr>
                </a:solidFill>
                <a:latin typeface="Lucida Sans Unicode"/>
              </a:rPr>
              <a:t>2018 </a:t>
            </a:r>
            <a:r>
              <a:rPr lang="en-US" sz="1400" kern="0" dirty="0">
                <a:solidFill>
                  <a:srgbClr val="EAEBDE">
                    <a:lumMod val="25000"/>
                  </a:srgbClr>
                </a:solidFill>
                <a:latin typeface="Lucida Sans Unicode"/>
              </a:rPr>
              <a:t>American Dental Association (ADA). All rights reserved.</a:t>
            </a:r>
          </a:p>
        </p:txBody>
      </p:sp>
    </p:spTree>
    <p:extLst>
      <p:ext uri="{BB962C8B-B14F-4D97-AF65-F5344CB8AC3E}">
        <p14:creationId xmlns:p14="http://schemas.microsoft.com/office/powerpoint/2010/main" xmlns="" val="2458575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MolDX®</a:t>
            </a:r>
          </a:p>
        </p:txBody>
      </p:sp>
      <p:sp>
        <p:nvSpPr>
          <p:cNvPr id="3" name="Content Placeholder 2"/>
          <p:cNvSpPr>
            <a:spLocks noGrp="1"/>
          </p:cNvSpPr>
          <p:nvPr>
            <p:ph sz="quarter" idx="1"/>
          </p:nvPr>
        </p:nvSpPr>
        <p:spPr/>
        <p:txBody>
          <a:bodyPr>
            <a:normAutofit lnSpcReduction="10000"/>
          </a:bodyPr>
          <a:lstStyle/>
          <a:p>
            <a:r>
              <a:rPr lang="en-US" dirty="0" smtClean="0"/>
              <a:t>Providers are </a:t>
            </a:r>
            <a:r>
              <a:rPr lang="en-US" dirty="0"/>
              <a:t>required to register all molecular tests with the Diagnostics </a:t>
            </a:r>
            <a:r>
              <a:rPr lang="en-US" dirty="0" smtClean="0"/>
              <a:t>Exchange</a:t>
            </a:r>
            <a:r>
              <a:rPr lang="en-US" baseline="30000" dirty="0"/>
              <a:t>TM</a:t>
            </a:r>
            <a:r>
              <a:rPr lang="en-US" dirty="0" smtClean="0"/>
              <a:t> (</a:t>
            </a:r>
            <a:r>
              <a:rPr lang="en-US" dirty="0"/>
              <a:t>DEX), an online test registry </a:t>
            </a:r>
          </a:p>
          <a:p>
            <a:r>
              <a:rPr lang="en-US" dirty="0"/>
              <a:t>DEX Diagnostics </a:t>
            </a:r>
            <a:r>
              <a:rPr lang="en-US" dirty="0" smtClean="0"/>
              <a:t>Exchange</a:t>
            </a:r>
            <a:r>
              <a:rPr lang="en-US" baseline="30000" dirty="0"/>
              <a:t>TM</a:t>
            </a:r>
            <a:r>
              <a:rPr lang="en-US" dirty="0" smtClean="0"/>
              <a:t> will </a:t>
            </a:r>
            <a:r>
              <a:rPr lang="en-US" dirty="0"/>
              <a:t>assign a unique Z-Code identifier to each molecular test </a:t>
            </a:r>
          </a:p>
          <a:p>
            <a:r>
              <a:rPr lang="en-US" dirty="0"/>
              <a:t>After the registration and application processes have been completed, the MolDX team will access the registry information to determine if a test meets the Medicare criteria for coverage</a:t>
            </a:r>
          </a:p>
          <a:p>
            <a:pPr marL="0" indent="0">
              <a:buNone/>
            </a:pPr>
            <a:endParaRPr lang="en-US" dirty="0"/>
          </a:p>
        </p:txBody>
      </p:sp>
      <p:sp>
        <p:nvSpPr>
          <p:cNvPr id="4" name="Slide Number Placeholder 3"/>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20</a:t>
            </a:fld>
            <a:endParaRPr lang="en-US" dirty="0"/>
          </a:p>
        </p:txBody>
      </p:sp>
    </p:spTree>
    <p:extLst>
      <p:ext uri="{BB962C8B-B14F-4D97-AF65-F5344CB8AC3E}">
        <p14:creationId xmlns:p14="http://schemas.microsoft.com/office/powerpoint/2010/main" xmlns="" val="524597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defRPr/>
            </a:pPr>
            <a:endParaRPr lang="en-US" dirty="0"/>
          </a:p>
          <a:p>
            <a:pPr>
              <a:defRPr/>
            </a:pPr>
            <a:r>
              <a:rPr lang="en-US" dirty="0" smtClean="0"/>
              <a:t>Preventive services educational tool</a:t>
            </a:r>
          </a:p>
          <a:p>
            <a:pPr lvl="1">
              <a:defRPr/>
            </a:pPr>
            <a:r>
              <a:rPr lang="en-US" dirty="0">
                <a:hlinkClick r:id="rId3"/>
              </a:rPr>
              <a:t>https://</a:t>
            </a:r>
            <a:r>
              <a:rPr lang="en-US" dirty="0" smtClean="0">
                <a:hlinkClick r:id="rId3"/>
              </a:rPr>
              <a:t>www.cms.gov/Medicare/Prevention/PrevntionGenInfo/Downloads/MPS_QuickReferenceChart_1.pdf</a:t>
            </a:r>
            <a:endParaRPr lang="en-US" dirty="0" smtClean="0"/>
          </a:p>
          <a:p>
            <a:pPr marL="457200" lvl="1" indent="0">
              <a:buNone/>
              <a:defRPr/>
            </a:pPr>
            <a:endParaRPr lang="en-US" dirty="0" smtClean="0"/>
          </a:p>
          <a:p>
            <a:pPr>
              <a:defRPr/>
            </a:pPr>
            <a:r>
              <a:rPr lang="en-US" dirty="0" smtClean="0"/>
              <a:t>Peventive services poster for your office</a:t>
            </a:r>
          </a:p>
          <a:p>
            <a:pPr lvl="1">
              <a:defRPr/>
            </a:pPr>
            <a:r>
              <a:rPr lang="en-US" dirty="0">
                <a:hlinkClick r:id="rId4"/>
              </a:rPr>
              <a:t>https://</a:t>
            </a:r>
            <a:r>
              <a:rPr lang="en-US" dirty="0" smtClean="0">
                <a:hlinkClick r:id="rId4"/>
              </a:rPr>
              <a:t>www.cms.gov/Outreach-and-Education/Medicare-Learning-Network-MLN/MLNProducts/Downloads/PreventiveServicesPoster.pdf</a:t>
            </a:r>
            <a:r>
              <a:rPr lang="en-US" dirty="0" smtClean="0"/>
              <a:t> </a:t>
            </a:r>
          </a:p>
          <a:p>
            <a:pPr marL="0" indent="0">
              <a:buFont typeface="Arial" charset="0"/>
              <a:buNone/>
              <a:defRPr/>
            </a:pPr>
            <a:endParaRPr lang="en-US" dirty="0"/>
          </a:p>
        </p:txBody>
      </p:sp>
      <p:sp>
        <p:nvSpPr>
          <p:cNvPr id="45059" name="Title 2"/>
          <p:cNvSpPr>
            <a:spLocks noGrp="1"/>
          </p:cNvSpPr>
          <p:nvPr>
            <p:ph type="title"/>
          </p:nvPr>
        </p:nvSpPr>
        <p:spPr/>
        <p:txBody>
          <a:bodyPr/>
          <a:lstStyle/>
          <a:p>
            <a:r>
              <a:rPr lang="en-US" altLang="en-US" dirty="0" smtClean="0"/>
              <a:t>Medicare Covered Preventive/Screening Services</a:t>
            </a:r>
          </a:p>
        </p:txBody>
      </p:sp>
      <p:sp>
        <p:nvSpPr>
          <p:cNvPr id="4" name="Date Placeholder 3"/>
          <p:cNvSpPr>
            <a:spLocks noGrp="1"/>
          </p:cNvSpPr>
          <p:nvPr>
            <p:ph type="dt" sz="quarter" idx="10"/>
          </p:nvPr>
        </p:nvSpPr>
        <p:spPr/>
        <p:txBody>
          <a:bodyPr/>
          <a:lstStyle/>
          <a:p>
            <a:pPr>
              <a:defRPr/>
            </a:pPr>
            <a:fld id="{05BF98A3-2F39-43D1-8D23-EC4B03BC2542}" type="datetime1">
              <a:rPr lang="en-US" smtClean="0">
                <a:solidFill>
                  <a:prstClr val="black">
                    <a:tint val="75000"/>
                  </a:prstClr>
                </a:solidFill>
              </a:rPr>
              <a:pPr>
                <a:defRPr/>
              </a:pPr>
              <a:t>10/10/2018</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BE96138-5D75-4DE4-B583-A5B9067C5223}"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xmlns="" val="1748017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935038" y="1657968"/>
            <a:ext cx="7391400" cy="4373563"/>
          </a:xfrm>
        </p:spPr>
        <p:txBody>
          <a:bodyPr>
            <a:normAutofit lnSpcReduction="10000"/>
          </a:bodyPr>
          <a:lstStyle/>
          <a:p>
            <a:r>
              <a:rPr lang="en-US" altLang="en-US" sz="2800" b="1" dirty="0" smtClean="0"/>
              <a:t>Require documentation of </a:t>
            </a:r>
            <a:r>
              <a:rPr lang="en-US" altLang="en-US" sz="2800" b="1" dirty="0" smtClean="0">
                <a:solidFill>
                  <a:srgbClr val="C00000"/>
                </a:solidFill>
              </a:rPr>
              <a:t>a face-to-face encounter </a:t>
            </a:r>
          </a:p>
          <a:p>
            <a:pPr lvl="1"/>
            <a:r>
              <a:rPr lang="en-US" altLang="en-US" sz="2400" dirty="0" smtClean="0"/>
              <a:t>Certifying physician is required to certify (attest) that a face-to-face patient encounter occurred and document the date of the encounter as part of the certification of eligibility </a:t>
            </a:r>
          </a:p>
          <a:p>
            <a:pPr lvl="1"/>
            <a:r>
              <a:rPr lang="en-US" altLang="en-US" sz="2400" b="1" dirty="0" smtClean="0">
                <a:solidFill>
                  <a:srgbClr val="C00000"/>
                </a:solidFill>
              </a:rPr>
              <a:t>Documentation must be in the certifying physician’s medical records and/or the acute/post-acute care facility’s medical records </a:t>
            </a:r>
            <a:r>
              <a:rPr lang="en-US" altLang="en-US" sz="2400" dirty="0" smtClean="0"/>
              <a:t>(if the patient was directly admitted to home health) to be used as the basis for certification of patient eligibility </a:t>
            </a:r>
          </a:p>
          <a:p>
            <a:endParaRPr lang="en-US" altLang="en-US" sz="2400" dirty="0" smtClean="0"/>
          </a:p>
        </p:txBody>
      </p:sp>
      <p:sp>
        <p:nvSpPr>
          <p:cNvPr id="61443" name="Title 1"/>
          <p:cNvSpPr>
            <a:spLocks noGrp="1"/>
          </p:cNvSpPr>
          <p:nvPr>
            <p:ph type="title"/>
          </p:nvPr>
        </p:nvSpPr>
        <p:spPr>
          <a:xfrm>
            <a:off x="882650" y="533400"/>
            <a:ext cx="7391400" cy="731838"/>
          </a:xfrm>
        </p:spPr>
        <p:txBody>
          <a:bodyPr/>
          <a:lstStyle/>
          <a:p>
            <a:r>
              <a:rPr lang="en-US" altLang="en-US" b="0" dirty="0" smtClean="0"/>
              <a:t> </a:t>
            </a:r>
            <a:r>
              <a:rPr lang="en-US" altLang="en-US" dirty="0" smtClean="0"/>
              <a:t>Home Health Certifications</a:t>
            </a:r>
          </a:p>
        </p:txBody>
      </p:sp>
      <p:sp>
        <p:nvSpPr>
          <p:cNvPr id="4" name="Date Placeholder 3"/>
          <p:cNvSpPr>
            <a:spLocks noGrp="1"/>
          </p:cNvSpPr>
          <p:nvPr>
            <p:ph type="dt" sz="quarter" idx="10"/>
          </p:nvPr>
        </p:nvSpPr>
        <p:spPr/>
        <p:txBody>
          <a:bodyPr/>
          <a:lstStyle/>
          <a:p>
            <a:pPr>
              <a:defRPr/>
            </a:pPr>
            <a:fld id="{E4A3DF25-9C92-4008-A2D7-9AF2DF3705C9}" type="datetime1">
              <a:rPr lang="en-US">
                <a:solidFill>
                  <a:prstClr val="black">
                    <a:tint val="75000"/>
                  </a:prstClr>
                </a:solidFill>
              </a:rPr>
              <a:pPr>
                <a:defRPr/>
              </a:pPr>
              <a:t>10/10/2018</a:t>
            </a:fld>
            <a:endParaRPr lang="en-US" dirty="0">
              <a:solidFill>
                <a:prstClr val="black">
                  <a:tint val="75000"/>
                </a:prstClr>
              </a:solidFill>
            </a:endParaRPr>
          </a:p>
        </p:txBody>
      </p:sp>
      <p:sp>
        <p:nvSpPr>
          <p:cNvPr id="5" name="Slide Number Placeholder 4"/>
          <p:cNvSpPr>
            <a:spLocks noGrp="1"/>
          </p:cNvSpPr>
          <p:nvPr>
            <p:ph type="sldNum" sz="quarter" idx="12"/>
          </p:nvPr>
        </p:nvSpPr>
        <p:spPr>
          <a:xfrm>
            <a:off x="8245475" y="6324600"/>
            <a:ext cx="365125" cy="365125"/>
          </a:xfrm>
        </p:spPr>
        <p:txBody>
          <a:bodyPr/>
          <a:lstStyle/>
          <a:p>
            <a:pPr>
              <a:defRPr/>
            </a:pPr>
            <a:fld id="{14F835A7-74A6-418E-A0E3-91183F06E60B}" type="slidenum">
              <a:rPr lang="en-US">
                <a:solidFill>
                  <a:prstClr val="black">
                    <a:tint val="75000"/>
                  </a:prstClr>
                </a:solidFill>
              </a:rPr>
              <a:pPr>
                <a:defRPr/>
              </a:pPr>
              <a:t>22</a:t>
            </a:fld>
            <a:endParaRPr lang="en-US" dirty="0">
              <a:solidFill>
                <a:prstClr val="black">
                  <a:tint val="75000"/>
                </a:prstClr>
              </a:solidFill>
            </a:endParaRPr>
          </a:p>
        </p:txBody>
      </p:sp>
      <p:pic>
        <p:nvPicPr>
          <p:cNvPr id="61446" name="Picture 5" descr="D:\Users\L- 840H\AppData\Local\Microsoft\Windows\Temporary Internet Files\Content.IE5\580V99GS\MC90043262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73950" y="5149850"/>
            <a:ext cx="129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7" name="Picture 1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45388" y="5472113"/>
            <a:ext cx="574675"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1448" name="TextBox 7"/>
          <p:cNvSpPr txBox="1">
            <a:spLocks noChangeArrowheads="1"/>
          </p:cNvSpPr>
          <p:nvPr/>
        </p:nvSpPr>
        <p:spPr bwMode="auto">
          <a:xfrm>
            <a:off x="7462838" y="5886450"/>
            <a:ext cx="8636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400" b="1" dirty="0">
                <a:solidFill>
                  <a:prstClr val="black"/>
                </a:solidFill>
                <a:cs typeface="Arial" charset="0"/>
              </a:rPr>
              <a:t>MM9119</a:t>
            </a:r>
          </a:p>
        </p:txBody>
      </p:sp>
    </p:spTree>
    <p:extLst>
      <p:ext uri="{BB962C8B-B14F-4D97-AF65-F5344CB8AC3E}">
        <p14:creationId xmlns:p14="http://schemas.microsoft.com/office/powerpoint/2010/main" xmlns="" val="1414711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22376" y="1371600"/>
            <a:ext cx="7699248" cy="3566160"/>
          </a:xfrm>
        </p:spPr>
        <p:txBody>
          <a:bodyPr/>
          <a:lstStyle/>
          <a:p>
            <a:pPr lvl="0"/>
            <a:r>
              <a:rPr lang="en-US" dirty="0"/>
              <a:t/>
            </a:r>
            <a:br>
              <a:rPr lang="en-US" dirty="0"/>
            </a:br>
            <a:r>
              <a:rPr lang="en-US" dirty="0" smtClean="0"/>
              <a:t>TPE, CERT and Documentation Compliance</a:t>
            </a:r>
            <a:endParaRPr lang="en-US" dirty="0"/>
          </a:p>
        </p:txBody>
      </p:sp>
      <p:sp>
        <p:nvSpPr>
          <p:cNvPr id="4" name="Date Placeholder 3"/>
          <p:cNvSpPr>
            <a:spLocks noGrp="1"/>
          </p:cNvSpPr>
          <p:nvPr>
            <p:ph type="dt" sz="half" idx="4294967295"/>
          </p:nvPr>
        </p:nvSpPr>
        <p:spPr>
          <a:xfrm>
            <a:off x="0" y="6356350"/>
            <a:ext cx="2057400" cy="365125"/>
          </a:xfrm>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3679A698-6C35-48C6-B1D5-BA8572DD9935}" type="slidenum">
              <a:rPr lang="en-US" smtClean="0"/>
              <a:pPr/>
              <a:t>23</a:t>
            </a:fld>
            <a:endParaRPr lang="en-US" dirty="0"/>
          </a:p>
        </p:txBody>
      </p:sp>
    </p:spTree>
    <p:extLst>
      <p:ext uri="{BB962C8B-B14F-4D97-AF65-F5344CB8AC3E}">
        <p14:creationId xmlns:p14="http://schemas.microsoft.com/office/powerpoint/2010/main" xmlns="" val="2902671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Review</a:t>
            </a:r>
            <a:endParaRPr lang="en-US" dirty="0"/>
          </a:p>
        </p:txBody>
      </p:sp>
      <p:sp>
        <p:nvSpPr>
          <p:cNvPr id="3" name="Content Placeholder 2"/>
          <p:cNvSpPr>
            <a:spLocks noGrp="1"/>
          </p:cNvSpPr>
          <p:nvPr>
            <p:ph idx="1"/>
          </p:nvPr>
        </p:nvSpPr>
        <p:spPr/>
        <p:txBody>
          <a:bodyPr>
            <a:normAutofit fontScale="85000" lnSpcReduction="20000"/>
          </a:bodyPr>
          <a:lstStyle/>
          <a:p>
            <a:pPr algn="l"/>
            <a:r>
              <a:rPr lang="en-US" dirty="0" smtClean="0"/>
              <a:t>The </a:t>
            </a:r>
            <a:r>
              <a:rPr lang="en-US" dirty="0"/>
              <a:t>goal of the medical review program is to reduce payment errors by identifying and addressing billing errors made by providers concerning coverage and </a:t>
            </a:r>
            <a:r>
              <a:rPr lang="en-US" dirty="0" smtClean="0"/>
              <a:t>coding </a:t>
            </a:r>
          </a:p>
          <a:p>
            <a:pPr algn="l"/>
            <a:endParaRPr lang="en-US" dirty="0" smtClean="0"/>
          </a:p>
          <a:p>
            <a:pPr algn="l"/>
            <a:r>
              <a:rPr lang="en-US" dirty="0" smtClean="0"/>
              <a:t>To </a:t>
            </a:r>
            <a:r>
              <a:rPr lang="en-US" dirty="0"/>
              <a:t>achieve the goal of the medical review program, Palmetto GBA:</a:t>
            </a:r>
          </a:p>
          <a:p>
            <a:pPr lvl="1" algn="l"/>
            <a:r>
              <a:rPr lang="en-US" dirty="0"/>
              <a:t>Proactively identifies patterns of potential billing errors concerning Medicare coverage and coding made by providers through data analysis and evaluation of other information (e.g. complaints</a:t>
            </a:r>
            <a:r>
              <a:rPr lang="en-US" dirty="0" smtClean="0"/>
              <a:t>)</a:t>
            </a:r>
          </a:p>
          <a:p>
            <a:pPr lvl="1" algn="l"/>
            <a:r>
              <a:rPr lang="en-US" dirty="0" smtClean="0"/>
              <a:t>Reviews </a:t>
            </a:r>
            <a:r>
              <a:rPr lang="en-US" dirty="0"/>
              <a:t>data analysis </a:t>
            </a:r>
            <a:r>
              <a:rPr lang="en-US" dirty="0" smtClean="0"/>
              <a:t>reports</a:t>
            </a:r>
          </a:p>
          <a:p>
            <a:pPr lvl="1" algn="l"/>
            <a:r>
              <a:rPr lang="en-US" dirty="0" smtClean="0"/>
              <a:t>Takes </a:t>
            </a:r>
            <a:r>
              <a:rPr lang="en-US" dirty="0"/>
              <a:t>action to prevent and/or address the identified </a:t>
            </a:r>
            <a:r>
              <a:rPr lang="en-US" dirty="0" smtClean="0"/>
              <a:t>error </a:t>
            </a:r>
            <a:endParaRPr lang="en-US" dirty="0"/>
          </a:p>
          <a:p>
            <a:pPr algn="l"/>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24</a:t>
            </a:fld>
            <a:endParaRPr lang="en-US" dirty="0"/>
          </a:p>
        </p:txBody>
      </p:sp>
    </p:spTree>
    <p:extLst>
      <p:ext uri="{BB962C8B-B14F-4D97-AF65-F5344CB8AC3E}">
        <p14:creationId xmlns:p14="http://schemas.microsoft.com/office/powerpoint/2010/main" xmlns="" val="2082635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Top Denials Jurisdiction J</a:t>
            </a:r>
            <a:endParaRPr lang="en-US" dirty="0"/>
          </a:p>
        </p:txBody>
      </p:sp>
      <p:sp>
        <p:nvSpPr>
          <p:cNvPr id="3" name="Content Placeholder 2"/>
          <p:cNvSpPr>
            <a:spLocks noGrp="1"/>
          </p:cNvSpPr>
          <p:nvPr>
            <p:ph idx="1"/>
          </p:nvPr>
        </p:nvSpPr>
        <p:spPr>
          <a:xfrm>
            <a:off x="387930" y="1600200"/>
            <a:ext cx="8679870" cy="4648200"/>
          </a:xfrm>
        </p:spPr>
        <p:txBody>
          <a:bodyPr/>
          <a:lstStyle/>
          <a:p>
            <a:pPr marL="0" indent="0">
              <a:buNone/>
            </a:pPr>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25</a:t>
            </a:fld>
            <a:endParaRPr lang="en-US" dirty="0"/>
          </a:p>
        </p:txBody>
      </p:sp>
      <p:pic>
        <p:nvPicPr>
          <p:cNvPr id="1026" name="Picture 2" descr="D:\Users\PC76\Documents\Nashville MGMA 100918\Top 10mrdenial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600200"/>
            <a:ext cx="8915400" cy="4419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9752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Probe and Educate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TPE = Targeted Probe and Educate</a:t>
            </a:r>
          </a:p>
          <a:p>
            <a:r>
              <a:rPr lang="en-US" dirty="0"/>
              <a:t>MAC conducts data analysis to identify areas with the greatest risk of inappropriate program payment</a:t>
            </a:r>
          </a:p>
          <a:p>
            <a:r>
              <a:rPr lang="en-US" dirty="0"/>
              <a:t>CMS may also identify areas of risk and direct MAC to review</a:t>
            </a:r>
          </a:p>
          <a:p>
            <a:r>
              <a:rPr lang="en-US" dirty="0"/>
              <a:t>Provider are selected for review based on data analysis</a:t>
            </a:r>
          </a:p>
          <a:p>
            <a:pPr lvl="1"/>
            <a:r>
              <a:rPr lang="en-US" dirty="0"/>
              <a:t>Provider specific only</a:t>
            </a:r>
          </a:p>
          <a:p>
            <a:pPr lvl="1"/>
            <a:r>
              <a:rPr lang="en-US" dirty="0"/>
              <a:t>Eliminates service-specific reviews</a:t>
            </a:r>
          </a:p>
          <a:p>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26</a:t>
            </a:fld>
            <a:endParaRPr lang="en-US" dirty="0"/>
          </a:p>
        </p:txBody>
      </p:sp>
    </p:spTree>
    <p:extLst>
      <p:ext uri="{BB962C8B-B14F-4D97-AF65-F5344CB8AC3E}">
        <p14:creationId xmlns:p14="http://schemas.microsoft.com/office/powerpoint/2010/main" xmlns="" val="3052842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Up </a:t>
            </a:r>
            <a:r>
              <a:rPr lang="en-US" dirty="0"/>
              <a:t>to three rounds of probe review</a:t>
            </a:r>
          </a:p>
          <a:p>
            <a:r>
              <a:rPr lang="en-US" dirty="0"/>
              <a:t>Each round consists of a 20-40 claims for review</a:t>
            </a:r>
          </a:p>
          <a:p>
            <a:r>
              <a:rPr lang="en-US" dirty="0"/>
              <a:t>One on one education intervention with clinical staff</a:t>
            </a:r>
          </a:p>
          <a:p>
            <a:r>
              <a:rPr lang="en-US" dirty="0"/>
              <a:t>Allows 45-56 days between education intervention and next round</a:t>
            </a:r>
          </a:p>
          <a:p>
            <a:r>
              <a:rPr lang="en-US" dirty="0"/>
              <a:t>Review may be discontinued when the provider becomes compliant</a:t>
            </a:r>
          </a:p>
          <a:p>
            <a:r>
              <a:rPr lang="en-US" dirty="0"/>
              <a:t>Monitor for one year via data analysis with follow-up review if needed</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TPE </a:t>
            </a:r>
            <a:r>
              <a:rPr lang="en-US" dirty="0" smtClean="0"/>
              <a:t> Process</a:t>
            </a:r>
            <a:endParaRPr lang="en-US" dirty="0"/>
          </a:p>
        </p:txBody>
      </p:sp>
      <p:sp>
        <p:nvSpPr>
          <p:cNvPr id="4" name="Date Placeholder 3"/>
          <p:cNvSpPr>
            <a:spLocks noGrp="1"/>
          </p:cNvSpPr>
          <p:nvPr>
            <p:ph type="dt" sz="half" idx="10"/>
          </p:nvPr>
        </p:nvSpPr>
        <p:spPr/>
        <p:txBody>
          <a:bodyPr/>
          <a:lstStyle/>
          <a:p>
            <a:pPr>
              <a:defRPr/>
            </a:pPr>
            <a:fld id="{50C5B43D-C267-4FCD-9A65-C37FA57B5D10}" type="datetime1">
              <a:rPr lang="en-US" smtClean="0"/>
              <a:pPr>
                <a:defRPr/>
              </a:pPr>
              <a:t>10/10/2018</a:t>
            </a:fld>
            <a:endParaRPr lang="en-US" dirty="0"/>
          </a:p>
        </p:txBody>
      </p:sp>
      <p:sp>
        <p:nvSpPr>
          <p:cNvPr id="5" name="Slide Number Placeholder 4"/>
          <p:cNvSpPr>
            <a:spLocks noGrp="1"/>
          </p:cNvSpPr>
          <p:nvPr>
            <p:ph type="sldNum" sz="quarter" idx="12"/>
          </p:nvPr>
        </p:nvSpPr>
        <p:spPr/>
        <p:txBody>
          <a:bodyPr/>
          <a:lstStyle/>
          <a:p>
            <a:pPr>
              <a:defRPr/>
            </a:pPr>
            <a:fld id="{D63A62FE-B74E-4C2D-A8C5-C8CB0BDE75D3}" type="slidenum">
              <a:rPr lang="en-US" smtClean="0"/>
              <a:pPr>
                <a:defRPr/>
              </a:pPr>
              <a:t>27</a:t>
            </a:fld>
            <a:endParaRPr lang="en-US" dirty="0"/>
          </a:p>
        </p:txBody>
      </p:sp>
    </p:spTree>
    <p:extLst>
      <p:ext uri="{BB962C8B-B14F-4D97-AF65-F5344CB8AC3E}">
        <p14:creationId xmlns:p14="http://schemas.microsoft.com/office/powerpoint/2010/main" xmlns="" val="2160106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TPE Process</a:t>
            </a:r>
            <a:endParaRPr lang="en-US" dirty="0"/>
          </a:p>
        </p:txBody>
      </p:sp>
      <p:sp>
        <p:nvSpPr>
          <p:cNvPr id="3" name="Content Placeholder 2"/>
          <p:cNvSpPr>
            <a:spLocks noGrp="1"/>
          </p:cNvSpPr>
          <p:nvPr>
            <p:ph idx="1"/>
          </p:nvPr>
        </p:nvSpPr>
        <p:spPr/>
        <p:txBody>
          <a:bodyPr>
            <a:normAutofit fontScale="77500" lnSpcReduction="20000"/>
          </a:bodyPr>
          <a:lstStyle/>
          <a:p>
            <a:r>
              <a:rPr lang="en-US" dirty="0"/>
              <a:t>Conduct data analysis of billing data indicating aberrancies that may suggest questionable billing </a:t>
            </a:r>
            <a:r>
              <a:rPr lang="en-US" dirty="0" smtClean="0"/>
              <a:t>practices</a:t>
            </a:r>
          </a:p>
          <a:p>
            <a:pPr marL="0" indent="0">
              <a:buNone/>
            </a:pPr>
            <a:endParaRPr lang="en-US" dirty="0"/>
          </a:p>
          <a:p>
            <a:r>
              <a:rPr lang="en-US" dirty="0"/>
              <a:t>Jurisdiction J Reviews</a:t>
            </a:r>
          </a:p>
          <a:p>
            <a:pPr lvl="1"/>
            <a:r>
              <a:rPr lang="en-US" dirty="0"/>
              <a:t>99232-99233</a:t>
            </a:r>
          </a:p>
          <a:p>
            <a:pPr lvl="1"/>
            <a:r>
              <a:rPr lang="en-US" dirty="0"/>
              <a:t>99291-99292</a:t>
            </a:r>
          </a:p>
          <a:p>
            <a:pPr lvl="1"/>
            <a:r>
              <a:rPr lang="en-US" dirty="0" smtClean="0"/>
              <a:t>A0426/A0428/A042</a:t>
            </a:r>
            <a:endParaRPr lang="en-US" dirty="0"/>
          </a:p>
          <a:p>
            <a:endParaRPr lang="en-US" dirty="0"/>
          </a:p>
          <a:p>
            <a:r>
              <a:rPr lang="en-US" dirty="0"/>
              <a:t>May include providers previously reviewed on a targeted or service-specific review with high error rate</a:t>
            </a:r>
          </a:p>
          <a:p>
            <a:endParaRPr lang="en-US" dirty="0"/>
          </a:p>
          <a:p>
            <a:r>
              <a:rPr lang="en-US" dirty="0"/>
              <a:t>Notification letters are mailed to providers selected for review</a:t>
            </a:r>
          </a:p>
          <a:p>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28</a:t>
            </a:fld>
            <a:endParaRPr lang="en-US" dirty="0"/>
          </a:p>
        </p:txBody>
      </p:sp>
    </p:spTree>
    <p:extLst>
      <p:ext uri="{BB962C8B-B14F-4D97-AF65-F5344CB8AC3E}">
        <p14:creationId xmlns:p14="http://schemas.microsoft.com/office/powerpoint/2010/main" xmlns="" val="1643189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Additional </a:t>
            </a:r>
            <a:r>
              <a:rPr lang="en-US" dirty="0"/>
              <a:t>Document Request (ADR) </a:t>
            </a:r>
            <a:r>
              <a:rPr lang="en-US" dirty="0" smtClean="0"/>
              <a:t>generated for </a:t>
            </a:r>
            <a:r>
              <a:rPr lang="en-US" dirty="0"/>
              <a:t>each claim selected </a:t>
            </a:r>
            <a:endParaRPr lang="en-US" dirty="0" smtClean="0"/>
          </a:p>
          <a:p>
            <a:r>
              <a:rPr lang="en-US" dirty="0" smtClean="0"/>
              <a:t>Recommend using eServices to </a:t>
            </a:r>
            <a:r>
              <a:rPr lang="en-US" dirty="0"/>
              <a:t>submit documentation in response to medical review ADRs </a:t>
            </a:r>
            <a:r>
              <a:rPr lang="en-US" dirty="0" smtClean="0"/>
              <a:t>and any additional </a:t>
            </a:r>
            <a:r>
              <a:rPr lang="en-US" dirty="0"/>
              <a:t>documentation </a:t>
            </a:r>
            <a:r>
              <a:rPr lang="en-US" dirty="0" smtClean="0"/>
              <a:t>request </a:t>
            </a:r>
            <a:r>
              <a:rPr lang="en-US" dirty="0"/>
              <a:t>throughout the review </a:t>
            </a:r>
            <a:r>
              <a:rPr lang="en-US" dirty="0" smtClean="0"/>
              <a:t>process </a:t>
            </a:r>
            <a:endParaRPr lang="en-US" dirty="0"/>
          </a:p>
          <a:p>
            <a:r>
              <a:rPr lang="en-US" b="1" u="sng" dirty="0"/>
              <a:t>Prior to the conclusion of each </a:t>
            </a:r>
            <a:r>
              <a:rPr lang="en-US" b="1" u="sng" dirty="0" smtClean="0"/>
              <a:t>round </a:t>
            </a:r>
            <a:r>
              <a:rPr lang="en-US" dirty="0" smtClean="0"/>
              <a:t>providers </a:t>
            </a:r>
            <a:r>
              <a:rPr lang="en-US" dirty="0"/>
              <a:t>with moderate to high error </a:t>
            </a:r>
            <a:r>
              <a:rPr lang="en-US" dirty="0" smtClean="0"/>
              <a:t>rate will receive a telephone call to </a:t>
            </a:r>
            <a:r>
              <a:rPr lang="en-US" dirty="0"/>
              <a:t>discuss the summary of the errors found  </a:t>
            </a:r>
          </a:p>
          <a:p>
            <a:endParaRPr lang="en-US" dirty="0"/>
          </a:p>
        </p:txBody>
      </p:sp>
      <p:sp>
        <p:nvSpPr>
          <p:cNvPr id="3" name="Title 2"/>
          <p:cNvSpPr>
            <a:spLocks noGrp="1"/>
          </p:cNvSpPr>
          <p:nvPr>
            <p:ph type="title"/>
          </p:nvPr>
        </p:nvSpPr>
        <p:spPr/>
        <p:txBody>
          <a:bodyPr/>
          <a:lstStyle/>
          <a:p>
            <a:r>
              <a:rPr lang="en-US" dirty="0" smtClean="0"/>
              <a:t>TPE Process</a:t>
            </a:r>
            <a:endParaRPr lang="en-US" dirty="0"/>
          </a:p>
        </p:txBody>
      </p:sp>
      <p:sp>
        <p:nvSpPr>
          <p:cNvPr id="4" name="Date Placeholder 3"/>
          <p:cNvSpPr>
            <a:spLocks noGrp="1"/>
          </p:cNvSpPr>
          <p:nvPr>
            <p:ph type="dt" sz="half" idx="10"/>
          </p:nvPr>
        </p:nvSpPr>
        <p:spPr/>
        <p:txBody>
          <a:bodyPr/>
          <a:lstStyle/>
          <a:p>
            <a:pPr>
              <a:defRPr/>
            </a:pPr>
            <a:fld id="{50C5B43D-C267-4FCD-9A65-C37FA57B5D10}" type="datetime1">
              <a:rPr lang="en-US" smtClean="0"/>
              <a:pPr>
                <a:defRPr/>
              </a:pPr>
              <a:t>10/10/2018</a:t>
            </a:fld>
            <a:endParaRPr lang="en-US" dirty="0"/>
          </a:p>
        </p:txBody>
      </p:sp>
      <p:sp>
        <p:nvSpPr>
          <p:cNvPr id="5" name="Slide Number Placeholder 4"/>
          <p:cNvSpPr>
            <a:spLocks noGrp="1"/>
          </p:cNvSpPr>
          <p:nvPr>
            <p:ph type="sldNum" sz="quarter" idx="12"/>
          </p:nvPr>
        </p:nvSpPr>
        <p:spPr/>
        <p:txBody>
          <a:bodyPr/>
          <a:lstStyle/>
          <a:p>
            <a:pPr>
              <a:defRPr/>
            </a:pPr>
            <a:fld id="{D63A62FE-B74E-4C2D-A8C5-C8CB0BDE75D3}" type="slidenum">
              <a:rPr lang="en-US" smtClean="0"/>
              <a:pPr>
                <a:defRPr/>
              </a:pPr>
              <a:t>29</a:t>
            </a:fld>
            <a:endParaRPr lang="en-US" dirty="0"/>
          </a:p>
        </p:txBody>
      </p:sp>
    </p:spTree>
    <p:extLst>
      <p:ext uri="{BB962C8B-B14F-4D97-AF65-F5344CB8AC3E}">
        <p14:creationId xmlns:p14="http://schemas.microsoft.com/office/powerpoint/2010/main" xmlns="" val="4242005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7171" name="Content Placeholder 2"/>
          <p:cNvSpPr>
            <a:spLocks noGrp="1"/>
          </p:cNvSpPr>
          <p:nvPr>
            <p:ph sz="half" idx="1"/>
          </p:nvPr>
        </p:nvSpPr>
        <p:spPr>
          <a:xfrm>
            <a:off x="398929" y="1828800"/>
            <a:ext cx="7830671" cy="3733800"/>
          </a:xfrm>
        </p:spPr>
        <p:txBody>
          <a:bodyPr>
            <a:normAutofit/>
          </a:bodyPr>
          <a:lstStyle/>
          <a:p>
            <a:pPr marL="0" indent="0" algn="l">
              <a:buNone/>
              <a:defRPr/>
            </a:pPr>
            <a:endParaRPr lang="en-US" altLang="en-US" sz="2400" dirty="0" smtClean="0"/>
          </a:p>
          <a:p>
            <a:pPr lvl="0"/>
            <a:r>
              <a:rPr lang="en-US" sz="3200" dirty="0" smtClean="0"/>
              <a:t>Updates and Reminders</a:t>
            </a:r>
          </a:p>
          <a:p>
            <a:pPr lvl="0"/>
            <a:r>
              <a:rPr lang="en-US" sz="3200" dirty="0" smtClean="0"/>
              <a:t>Targeted Probe and Educate</a:t>
            </a:r>
          </a:p>
          <a:p>
            <a:pPr lvl="0"/>
            <a:r>
              <a:rPr lang="en-US" sz="3200" dirty="0" smtClean="0"/>
              <a:t>Comprehensive Error Rate Testing Program</a:t>
            </a:r>
          </a:p>
          <a:p>
            <a:pPr lvl="0"/>
            <a:r>
              <a:rPr lang="en-US" sz="3200" dirty="0" smtClean="0"/>
              <a:t>Documentation and Compliance </a:t>
            </a:r>
            <a:endParaRPr lang="en-US" sz="3200" dirty="0"/>
          </a:p>
          <a:p>
            <a:r>
              <a:rPr lang="en-US" sz="3200" dirty="0" smtClean="0"/>
              <a:t>Utilizing </a:t>
            </a:r>
            <a:r>
              <a:rPr lang="en-US" sz="3200" dirty="0"/>
              <a:t>Palmetto GBA Resources </a:t>
            </a:r>
            <a:endParaRPr lang="en-US" sz="3200" dirty="0" smtClean="0"/>
          </a:p>
          <a:p>
            <a:pPr marL="0" indent="0">
              <a:buNone/>
            </a:pPr>
            <a:endParaRPr lang="en-US" sz="2400" dirty="0"/>
          </a:p>
          <a:p>
            <a:pPr algn="l">
              <a:defRPr/>
            </a:pPr>
            <a:endParaRPr lang="en-US" altLang="en-US" sz="2400" dirty="0" smtClean="0"/>
          </a:p>
        </p:txBody>
      </p:sp>
      <p:sp>
        <p:nvSpPr>
          <p:cNvPr id="3" name="Date Placeholder 2"/>
          <p:cNvSpPr>
            <a:spLocks noGrp="1"/>
          </p:cNvSpPr>
          <p:nvPr>
            <p:ph type="dt" sz="half" idx="10"/>
          </p:nvPr>
        </p:nvSpPr>
        <p:spPr/>
        <p:txBody>
          <a:bodyPr/>
          <a:lstStyle/>
          <a:p>
            <a:fld id="{A27A0C2E-2982-476B-A004-4BCF74FF7E04}" type="datetime1">
              <a:rPr lang="en-US" smtClean="0"/>
              <a:pPr/>
              <a:t>10/10/2018</a:t>
            </a:fld>
            <a:endParaRPr lang="en-US" dirty="0"/>
          </a:p>
        </p:txBody>
      </p:sp>
      <p:sp>
        <p:nvSpPr>
          <p:cNvPr id="2" name="Slide Number Placeholder 1"/>
          <p:cNvSpPr>
            <a:spLocks noGrp="1"/>
          </p:cNvSpPr>
          <p:nvPr>
            <p:ph type="sldNum" sz="quarter" idx="12"/>
          </p:nvPr>
        </p:nvSpPr>
        <p:spPr>
          <a:prstGeom prst="rect">
            <a:avLst/>
          </a:prstGeom>
        </p:spPr>
        <p:txBody>
          <a:bodyPr/>
          <a:lstStyle/>
          <a:p>
            <a:pPr>
              <a:defRPr/>
            </a:pPr>
            <a:fld id="{DBCB7F3E-6088-436B-ACEE-DD3921B32C21}" type="slidenum">
              <a:rPr lang="en-US" smtClean="0"/>
              <a:pPr>
                <a:defRPr/>
              </a:pPr>
              <a:t>3</a:t>
            </a:fld>
            <a:endParaRPr lang="en-US" dirty="0"/>
          </a:p>
        </p:txBody>
      </p:sp>
    </p:spTree>
    <p:extLst>
      <p:ext uri="{BB962C8B-B14F-4D97-AF65-F5344CB8AC3E}">
        <p14:creationId xmlns:p14="http://schemas.microsoft.com/office/powerpoint/2010/main" xmlns="" val="1484631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smtClean="0"/>
              <a:t>After each round</a:t>
            </a:r>
            <a:r>
              <a:rPr lang="en-US" dirty="0" smtClean="0"/>
              <a:t> a review results letter is mailed and will include the </a:t>
            </a:r>
            <a:r>
              <a:rPr lang="en-US" dirty="0"/>
              <a:t>number of claims reviewed, the number of claims allowed in full, and the number of claims denied in full or in </a:t>
            </a:r>
            <a:r>
              <a:rPr lang="en-US" dirty="0" smtClean="0"/>
              <a:t>part</a:t>
            </a:r>
            <a:endParaRPr lang="en-US" dirty="0"/>
          </a:p>
          <a:p>
            <a:r>
              <a:rPr lang="en-US" dirty="0"/>
              <a:t>When high denial rates continue after three rounds of TPE, Palmetto GBA will send a referral to CMS for additional </a:t>
            </a:r>
            <a:r>
              <a:rPr lang="en-US" dirty="0" smtClean="0"/>
              <a:t>action</a:t>
            </a:r>
            <a:r>
              <a:rPr lang="en-US" dirty="0"/>
              <a:t>  </a:t>
            </a:r>
          </a:p>
          <a:p>
            <a:endParaRPr lang="en-US" dirty="0"/>
          </a:p>
        </p:txBody>
      </p:sp>
      <p:sp>
        <p:nvSpPr>
          <p:cNvPr id="3" name="Title 2"/>
          <p:cNvSpPr>
            <a:spLocks noGrp="1"/>
          </p:cNvSpPr>
          <p:nvPr>
            <p:ph type="title"/>
          </p:nvPr>
        </p:nvSpPr>
        <p:spPr/>
        <p:txBody>
          <a:bodyPr/>
          <a:lstStyle/>
          <a:p>
            <a:r>
              <a:rPr lang="en-US" dirty="0"/>
              <a:t>TPE </a:t>
            </a:r>
            <a:r>
              <a:rPr lang="en-US" dirty="0" smtClean="0"/>
              <a:t>Process </a:t>
            </a:r>
            <a:endParaRPr lang="en-US" dirty="0"/>
          </a:p>
        </p:txBody>
      </p:sp>
      <p:sp>
        <p:nvSpPr>
          <p:cNvPr id="4" name="Date Placeholder 3"/>
          <p:cNvSpPr>
            <a:spLocks noGrp="1"/>
          </p:cNvSpPr>
          <p:nvPr>
            <p:ph type="dt" sz="half" idx="10"/>
          </p:nvPr>
        </p:nvSpPr>
        <p:spPr/>
        <p:txBody>
          <a:bodyPr/>
          <a:lstStyle/>
          <a:p>
            <a:pPr>
              <a:defRPr/>
            </a:pPr>
            <a:fld id="{50C5B43D-C267-4FCD-9A65-C37FA57B5D10}" type="datetime1">
              <a:rPr lang="en-US" smtClean="0"/>
              <a:pPr>
                <a:defRPr/>
              </a:pPr>
              <a:t>10/10/2018</a:t>
            </a:fld>
            <a:endParaRPr lang="en-US" dirty="0"/>
          </a:p>
        </p:txBody>
      </p:sp>
      <p:sp>
        <p:nvSpPr>
          <p:cNvPr id="5" name="Slide Number Placeholder 4"/>
          <p:cNvSpPr>
            <a:spLocks noGrp="1"/>
          </p:cNvSpPr>
          <p:nvPr>
            <p:ph type="sldNum" sz="quarter" idx="12"/>
          </p:nvPr>
        </p:nvSpPr>
        <p:spPr/>
        <p:txBody>
          <a:bodyPr/>
          <a:lstStyle/>
          <a:p>
            <a:pPr>
              <a:defRPr/>
            </a:pPr>
            <a:fld id="{D63A62FE-B74E-4C2D-A8C5-C8CB0BDE75D3}" type="slidenum">
              <a:rPr lang="en-US" smtClean="0"/>
              <a:pPr>
                <a:defRPr/>
              </a:pPr>
              <a:t>30</a:t>
            </a:fld>
            <a:endParaRPr lang="en-US" dirty="0"/>
          </a:p>
        </p:txBody>
      </p:sp>
    </p:spTree>
    <p:extLst>
      <p:ext uri="{BB962C8B-B14F-4D97-AF65-F5344CB8AC3E}">
        <p14:creationId xmlns:p14="http://schemas.microsoft.com/office/powerpoint/2010/main" xmlns="" val="4082107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TPE</a:t>
            </a:r>
            <a:endParaRPr lang="en-US" dirty="0"/>
          </a:p>
        </p:txBody>
      </p:sp>
      <p:sp>
        <p:nvSpPr>
          <p:cNvPr id="3" name="Content Placeholder 2"/>
          <p:cNvSpPr>
            <a:spLocks noGrp="1"/>
          </p:cNvSpPr>
          <p:nvPr>
            <p:ph idx="1"/>
          </p:nvPr>
        </p:nvSpPr>
        <p:spPr/>
        <p:txBody>
          <a:bodyPr/>
          <a:lstStyle/>
          <a:p>
            <a:r>
              <a:rPr lang="en-US" dirty="0"/>
              <a:t>It is imperative when responding to the TPE ADR that you include the name and number of your designated contact person</a:t>
            </a:r>
          </a:p>
          <a:p>
            <a:r>
              <a:rPr lang="en-US" dirty="0"/>
              <a:t>The medical reviewer will contact your designated person to discuss a pattern discovered during the review and/or prior to the conclusion of each TPE round to discuss the review summary</a:t>
            </a:r>
          </a:p>
          <a:p>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31</a:t>
            </a:fld>
            <a:endParaRPr lang="en-US" dirty="0"/>
          </a:p>
        </p:txBody>
      </p:sp>
    </p:spTree>
    <p:extLst>
      <p:ext uri="{BB962C8B-B14F-4D97-AF65-F5344CB8AC3E}">
        <p14:creationId xmlns:p14="http://schemas.microsoft.com/office/powerpoint/2010/main" xmlns="" val="17605714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1600200"/>
            <a:ext cx="3733800" cy="4800600"/>
          </a:xfrm>
        </p:spPr>
        <p:txBody>
          <a:bodyPr/>
          <a:lstStyle/>
          <a:p>
            <a:r>
              <a:rPr lang="en-US" b="1" dirty="0" smtClean="0">
                <a:hlinkClick r:id="rId3"/>
              </a:rPr>
              <a:t>CMS Targeted Probe and Educate</a:t>
            </a:r>
            <a:r>
              <a:rPr lang="en-US" b="1" dirty="0" smtClean="0"/>
              <a:t> </a:t>
            </a:r>
          </a:p>
          <a:p>
            <a:r>
              <a:rPr lang="en-US" dirty="0" smtClean="0"/>
              <a:t>Palmetto GBA has resources under ‘Medical Review’ the Palmetto GBA webpage</a:t>
            </a:r>
            <a:endParaRPr lang="en-US" dirty="0"/>
          </a:p>
        </p:txBody>
      </p:sp>
      <p:sp>
        <p:nvSpPr>
          <p:cNvPr id="4" name="Date Placeholder 3"/>
          <p:cNvSpPr>
            <a:spLocks noGrp="1"/>
          </p:cNvSpPr>
          <p:nvPr>
            <p:ph type="dt" sz="half" idx="10"/>
          </p:nvPr>
        </p:nvSpPr>
        <p:spPr/>
        <p:txBody>
          <a:bodyPr/>
          <a:lstStyle/>
          <a:p>
            <a:fld id="{14EB276F-7EEF-43EE-9CBF-A04AF9912B85}" type="datetime1">
              <a:rPr lang="en-US" smtClean="0"/>
              <a:pPr/>
              <a:t>10/10/2018</a:t>
            </a:fld>
            <a:endParaRPr lang="en-US" dirty="0"/>
          </a:p>
        </p:txBody>
      </p:sp>
      <p:sp>
        <p:nvSpPr>
          <p:cNvPr id="6" name="Slide Number Placeholder 5"/>
          <p:cNvSpPr>
            <a:spLocks noGrp="1"/>
          </p:cNvSpPr>
          <p:nvPr>
            <p:ph type="sldNum" sz="quarter" idx="12"/>
          </p:nvPr>
        </p:nvSpPr>
        <p:spPr/>
        <p:txBody>
          <a:bodyPr/>
          <a:lstStyle/>
          <a:p>
            <a:fld id="{579FDE66-9E1C-4470-A01C-56938D8825E7}" type="slidenum">
              <a:rPr lang="en-US" smtClean="0"/>
              <a:pPr/>
              <a:t>32</a:t>
            </a:fld>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304800"/>
            <a:ext cx="4376763" cy="58674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127794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 It’s Important!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97127317"/>
              </p:ext>
            </p:extLst>
          </p:nvPr>
        </p:nvGraphicFramePr>
        <p:xfrm>
          <a:off x="533400" y="1066800"/>
          <a:ext cx="7924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294967295"/>
          </p:nvPr>
        </p:nvSpPr>
        <p:spPr>
          <a:xfrm>
            <a:off x="8267121" y="6099487"/>
            <a:ext cx="609600" cy="521208"/>
          </a:xfrm>
          <a:prstGeom prst="rect">
            <a:avLst/>
          </a:prstGeom>
        </p:spPr>
        <p:txBody>
          <a:bodyPr/>
          <a:lstStyle/>
          <a:p>
            <a:fld id="{AF2D02E9-C381-4992-8872-AC7877DBB639}" type="slidenum">
              <a:rPr lang="en-US" smtClean="0"/>
              <a:pPr/>
              <a:t>33</a:t>
            </a:fld>
            <a:endParaRPr lang="en-US" dirty="0"/>
          </a:p>
        </p:txBody>
      </p:sp>
    </p:spTree>
    <p:extLst>
      <p:ext uri="{BB962C8B-B14F-4D97-AF65-F5344CB8AC3E}">
        <p14:creationId xmlns:p14="http://schemas.microsoft.com/office/powerpoint/2010/main" xmlns="" val="7723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1500" autoRev="1" fill="remove"/>
                                        <p:tgtEl>
                                          <p:spTgt spid="4">
                                            <p:graphicEl>
                                              <a:dgm id="{B8779675-8992-4E44-8F76-97CA414C0AA3}"/>
                                            </p:graphicEl>
                                          </p:spTgt>
                                        </p:tgtEl>
                                        <p:attrNameLst>
                                          <p:attrName>style.color</p:attrName>
                                        </p:attrNameLst>
                                      </p:cBhvr>
                                      <p:to>
                                        <a:schemeClr val="bg1"/>
                                      </p:to>
                                    </p:animClr>
                                    <p:animClr clrSpc="rgb" dir="cw">
                                      <p:cBhvr>
                                        <p:cTn id="7" dur="1500" autoRev="1" fill="remove"/>
                                        <p:tgtEl>
                                          <p:spTgt spid="4">
                                            <p:graphicEl>
                                              <a:dgm id="{B8779675-8992-4E44-8F76-97CA414C0AA3}"/>
                                            </p:graphicEl>
                                          </p:spTgt>
                                        </p:tgtEl>
                                        <p:attrNameLst>
                                          <p:attrName>fillcolor</p:attrName>
                                        </p:attrNameLst>
                                      </p:cBhvr>
                                      <p:to>
                                        <a:schemeClr val="bg1"/>
                                      </p:to>
                                    </p:animClr>
                                    <p:set>
                                      <p:cBhvr>
                                        <p:cTn id="8" dur="1500" autoRev="1" fill="remove"/>
                                        <p:tgtEl>
                                          <p:spTgt spid="4">
                                            <p:graphicEl>
                                              <a:dgm id="{B8779675-8992-4E44-8F76-97CA414C0AA3}"/>
                                            </p:graphicEl>
                                          </p:spTgt>
                                        </p:tgtEl>
                                        <p:attrNameLst>
                                          <p:attrName>fill.type</p:attrName>
                                        </p:attrNameLst>
                                      </p:cBhvr>
                                      <p:to>
                                        <p:strVal val="solid"/>
                                      </p:to>
                                    </p:set>
                                    <p:set>
                                      <p:cBhvr>
                                        <p:cTn id="9" dur="1500" autoRev="1" fill="remove"/>
                                        <p:tgtEl>
                                          <p:spTgt spid="4">
                                            <p:graphicEl>
                                              <a:dgm id="{B8779675-8992-4E44-8F76-97CA414C0AA3}"/>
                                            </p:graphicEl>
                                          </p:spTgt>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1500" autoRev="1" fill="remove"/>
                                        <p:tgtEl>
                                          <p:spTgt spid="4">
                                            <p:graphicEl>
                                              <a:dgm id="{CEDDF01B-DC63-4F96-8243-02CDE4B4C18B}"/>
                                            </p:graphicEl>
                                          </p:spTgt>
                                        </p:tgtEl>
                                        <p:attrNameLst>
                                          <p:attrName>style.color</p:attrName>
                                        </p:attrNameLst>
                                      </p:cBhvr>
                                      <p:to>
                                        <a:schemeClr val="bg1"/>
                                      </p:to>
                                    </p:animClr>
                                    <p:animClr clrSpc="rgb" dir="cw">
                                      <p:cBhvr>
                                        <p:cTn id="12" dur="1500" autoRev="1" fill="remove"/>
                                        <p:tgtEl>
                                          <p:spTgt spid="4">
                                            <p:graphicEl>
                                              <a:dgm id="{CEDDF01B-DC63-4F96-8243-02CDE4B4C18B}"/>
                                            </p:graphicEl>
                                          </p:spTgt>
                                        </p:tgtEl>
                                        <p:attrNameLst>
                                          <p:attrName>fillcolor</p:attrName>
                                        </p:attrNameLst>
                                      </p:cBhvr>
                                      <p:to>
                                        <a:schemeClr val="bg1"/>
                                      </p:to>
                                    </p:animClr>
                                    <p:set>
                                      <p:cBhvr>
                                        <p:cTn id="13" dur="1500" autoRev="1" fill="remove"/>
                                        <p:tgtEl>
                                          <p:spTgt spid="4">
                                            <p:graphicEl>
                                              <a:dgm id="{CEDDF01B-DC63-4F96-8243-02CDE4B4C18B}"/>
                                            </p:graphicEl>
                                          </p:spTgt>
                                        </p:tgtEl>
                                        <p:attrNameLst>
                                          <p:attrName>fill.type</p:attrName>
                                        </p:attrNameLst>
                                      </p:cBhvr>
                                      <p:to>
                                        <p:strVal val="solid"/>
                                      </p:to>
                                    </p:set>
                                    <p:set>
                                      <p:cBhvr>
                                        <p:cTn id="14" dur="1500" autoRev="1" fill="remove"/>
                                        <p:tgtEl>
                                          <p:spTgt spid="4">
                                            <p:graphicEl>
                                              <a:dgm id="{CEDDF01B-DC63-4F96-8243-02CDE4B4C18B}"/>
                                            </p:graphicEl>
                                          </p:spTgt>
                                        </p:tgtEl>
                                        <p:attrNameLst>
                                          <p:attrName>fill.on</p:attrName>
                                        </p:attrNameLst>
                                      </p:cBhvr>
                                      <p:to>
                                        <p:strVal val="true"/>
                                      </p:to>
                                    </p:set>
                                  </p:childTnLst>
                                </p:cTn>
                              </p:par>
                              <p:par>
                                <p:cTn id="15" presetID="27" presetClass="emph" presetSubtype="0" fill="remove" grpId="0" nodeType="withEffect">
                                  <p:stCondLst>
                                    <p:cond delay="0"/>
                                  </p:stCondLst>
                                  <p:childTnLst>
                                    <p:animClr clrSpc="rgb" dir="cw">
                                      <p:cBhvr override="childStyle">
                                        <p:cTn id="16" dur="1500" autoRev="1" fill="remove"/>
                                        <p:tgtEl>
                                          <p:spTgt spid="4">
                                            <p:graphicEl>
                                              <a:dgm id="{6D898460-7E2A-488B-B4E1-38DAFBFAB6A0}"/>
                                            </p:graphicEl>
                                          </p:spTgt>
                                        </p:tgtEl>
                                        <p:attrNameLst>
                                          <p:attrName>style.color</p:attrName>
                                        </p:attrNameLst>
                                      </p:cBhvr>
                                      <p:to>
                                        <a:schemeClr val="bg1"/>
                                      </p:to>
                                    </p:animClr>
                                    <p:animClr clrSpc="rgb" dir="cw">
                                      <p:cBhvr>
                                        <p:cTn id="17" dur="1500" autoRev="1" fill="remove"/>
                                        <p:tgtEl>
                                          <p:spTgt spid="4">
                                            <p:graphicEl>
                                              <a:dgm id="{6D898460-7E2A-488B-B4E1-38DAFBFAB6A0}"/>
                                            </p:graphicEl>
                                          </p:spTgt>
                                        </p:tgtEl>
                                        <p:attrNameLst>
                                          <p:attrName>fillcolor</p:attrName>
                                        </p:attrNameLst>
                                      </p:cBhvr>
                                      <p:to>
                                        <a:schemeClr val="bg1"/>
                                      </p:to>
                                    </p:animClr>
                                    <p:set>
                                      <p:cBhvr>
                                        <p:cTn id="18" dur="1500" autoRev="1" fill="remove"/>
                                        <p:tgtEl>
                                          <p:spTgt spid="4">
                                            <p:graphicEl>
                                              <a:dgm id="{6D898460-7E2A-488B-B4E1-38DAFBFAB6A0}"/>
                                            </p:graphicEl>
                                          </p:spTgt>
                                        </p:tgtEl>
                                        <p:attrNameLst>
                                          <p:attrName>fill.type</p:attrName>
                                        </p:attrNameLst>
                                      </p:cBhvr>
                                      <p:to>
                                        <p:strVal val="solid"/>
                                      </p:to>
                                    </p:set>
                                    <p:set>
                                      <p:cBhvr>
                                        <p:cTn id="19" dur="1500" autoRev="1" fill="remove"/>
                                        <p:tgtEl>
                                          <p:spTgt spid="4">
                                            <p:graphicEl>
                                              <a:dgm id="{6D898460-7E2A-488B-B4E1-38DAFBFAB6A0}"/>
                                            </p:graphicEl>
                                          </p:spTgt>
                                        </p:tgtEl>
                                        <p:attrNameLst>
                                          <p:attrName>fill.on</p:attrName>
                                        </p:attrNameLst>
                                      </p:cBhvr>
                                      <p:to>
                                        <p:strVal val="true"/>
                                      </p:to>
                                    </p:set>
                                  </p:childTnLst>
                                </p:cTn>
                              </p:par>
                              <p:par>
                                <p:cTn id="20" presetID="27" presetClass="emph" presetSubtype="0" fill="remove" grpId="0" nodeType="withEffect">
                                  <p:stCondLst>
                                    <p:cond delay="0"/>
                                  </p:stCondLst>
                                  <p:childTnLst>
                                    <p:animClr clrSpc="rgb" dir="cw">
                                      <p:cBhvr override="childStyle">
                                        <p:cTn id="21" dur="1500" autoRev="1" fill="remove"/>
                                        <p:tgtEl>
                                          <p:spTgt spid="4">
                                            <p:graphicEl>
                                              <a:dgm id="{5486E82D-D687-4CCC-AC00-1C966BC42CD5}"/>
                                            </p:graphicEl>
                                          </p:spTgt>
                                        </p:tgtEl>
                                        <p:attrNameLst>
                                          <p:attrName>style.color</p:attrName>
                                        </p:attrNameLst>
                                      </p:cBhvr>
                                      <p:to>
                                        <a:schemeClr val="bg1"/>
                                      </p:to>
                                    </p:animClr>
                                    <p:animClr clrSpc="rgb" dir="cw">
                                      <p:cBhvr>
                                        <p:cTn id="22" dur="1500" autoRev="1" fill="remove"/>
                                        <p:tgtEl>
                                          <p:spTgt spid="4">
                                            <p:graphicEl>
                                              <a:dgm id="{5486E82D-D687-4CCC-AC00-1C966BC42CD5}"/>
                                            </p:graphicEl>
                                          </p:spTgt>
                                        </p:tgtEl>
                                        <p:attrNameLst>
                                          <p:attrName>fillcolor</p:attrName>
                                        </p:attrNameLst>
                                      </p:cBhvr>
                                      <p:to>
                                        <a:schemeClr val="bg1"/>
                                      </p:to>
                                    </p:animClr>
                                    <p:set>
                                      <p:cBhvr>
                                        <p:cTn id="23" dur="1500" autoRev="1" fill="remove"/>
                                        <p:tgtEl>
                                          <p:spTgt spid="4">
                                            <p:graphicEl>
                                              <a:dgm id="{5486E82D-D687-4CCC-AC00-1C966BC42CD5}"/>
                                            </p:graphicEl>
                                          </p:spTgt>
                                        </p:tgtEl>
                                        <p:attrNameLst>
                                          <p:attrName>fill.type</p:attrName>
                                        </p:attrNameLst>
                                      </p:cBhvr>
                                      <p:to>
                                        <p:strVal val="solid"/>
                                      </p:to>
                                    </p:set>
                                    <p:set>
                                      <p:cBhvr>
                                        <p:cTn id="24" dur="1500" autoRev="1" fill="remove"/>
                                        <p:tgtEl>
                                          <p:spTgt spid="4">
                                            <p:graphicEl>
                                              <a:dgm id="{5486E82D-D687-4CCC-AC00-1C966BC42CD5}"/>
                                            </p:graphicEl>
                                          </p:spTgt>
                                        </p:tgtEl>
                                        <p:attrNameLst>
                                          <p:attrName>fill.on</p:attrName>
                                        </p:attrNameLst>
                                      </p:cBhvr>
                                      <p:to>
                                        <p:strVal val="true"/>
                                      </p:to>
                                    </p:set>
                                  </p:childTnLst>
                                </p:cTn>
                              </p:par>
                              <p:par>
                                <p:cTn id="25" presetID="27" presetClass="emph" presetSubtype="0" fill="remove" grpId="0" nodeType="withEffect">
                                  <p:stCondLst>
                                    <p:cond delay="0"/>
                                  </p:stCondLst>
                                  <p:childTnLst>
                                    <p:animClr clrSpc="rgb" dir="cw">
                                      <p:cBhvr override="childStyle">
                                        <p:cTn id="26" dur="1500" autoRev="1" fill="remove"/>
                                        <p:tgtEl>
                                          <p:spTgt spid="4">
                                            <p:graphicEl>
                                              <a:dgm id="{3B423B2B-E1D4-408A-925B-9FA01D16289E}"/>
                                            </p:graphicEl>
                                          </p:spTgt>
                                        </p:tgtEl>
                                        <p:attrNameLst>
                                          <p:attrName>style.color</p:attrName>
                                        </p:attrNameLst>
                                      </p:cBhvr>
                                      <p:to>
                                        <a:schemeClr val="bg1"/>
                                      </p:to>
                                    </p:animClr>
                                    <p:animClr clrSpc="rgb" dir="cw">
                                      <p:cBhvr>
                                        <p:cTn id="27" dur="1500" autoRev="1" fill="remove"/>
                                        <p:tgtEl>
                                          <p:spTgt spid="4">
                                            <p:graphicEl>
                                              <a:dgm id="{3B423B2B-E1D4-408A-925B-9FA01D16289E}"/>
                                            </p:graphicEl>
                                          </p:spTgt>
                                        </p:tgtEl>
                                        <p:attrNameLst>
                                          <p:attrName>fillcolor</p:attrName>
                                        </p:attrNameLst>
                                      </p:cBhvr>
                                      <p:to>
                                        <a:schemeClr val="bg1"/>
                                      </p:to>
                                    </p:animClr>
                                    <p:set>
                                      <p:cBhvr>
                                        <p:cTn id="28" dur="1500" autoRev="1" fill="remove"/>
                                        <p:tgtEl>
                                          <p:spTgt spid="4">
                                            <p:graphicEl>
                                              <a:dgm id="{3B423B2B-E1D4-408A-925B-9FA01D16289E}"/>
                                            </p:graphicEl>
                                          </p:spTgt>
                                        </p:tgtEl>
                                        <p:attrNameLst>
                                          <p:attrName>fill.type</p:attrName>
                                        </p:attrNameLst>
                                      </p:cBhvr>
                                      <p:to>
                                        <p:strVal val="solid"/>
                                      </p:to>
                                    </p:set>
                                    <p:set>
                                      <p:cBhvr>
                                        <p:cTn id="29" dur="1500" autoRev="1" fill="remove"/>
                                        <p:tgtEl>
                                          <p:spTgt spid="4">
                                            <p:graphicEl>
                                              <a:dgm id="{3B423B2B-E1D4-408A-925B-9FA01D16289E}"/>
                                            </p:graphicEl>
                                          </p:spTgt>
                                        </p:tgtEl>
                                        <p:attrNameLst>
                                          <p:attrName>fill.on</p:attrName>
                                        </p:attrNameLst>
                                      </p:cBhvr>
                                      <p:to>
                                        <p:strVal val="true"/>
                                      </p:to>
                                    </p:set>
                                  </p:childTnLst>
                                </p:cTn>
                              </p:par>
                              <p:par>
                                <p:cTn id="30" presetID="27" presetClass="emph" presetSubtype="0" fill="remove" grpId="0" nodeType="withEffect">
                                  <p:stCondLst>
                                    <p:cond delay="0"/>
                                  </p:stCondLst>
                                  <p:childTnLst>
                                    <p:animClr clrSpc="rgb" dir="cw">
                                      <p:cBhvr override="childStyle">
                                        <p:cTn id="31" dur="1500" autoRev="1" fill="remove"/>
                                        <p:tgtEl>
                                          <p:spTgt spid="4">
                                            <p:graphicEl>
                                              <a:dgm id="{CD50CA16-DB38-4002-9D1D-D8E4F05F5EA1}"/>
                                            </p:graphicEl>
                                          </p:spTgt>
                                        </p:tgtEl>
                                        <p:attrNameLst>
                                          <p:attrName>style.color</p:attrName>
                                        </p:attrNameLst>
                                      </p:cBhvr>
                                      <p:to>
                                        <a:schemeClr val="bg1"/>
                                      </p:to>
                                    </p:animClr>
                                    <p:animClr clrSpc="rgb" dir="cw">
                                      <p:cBhvr>
                                        <p:cTn id="32" dur="1500" autoRev="1" fill="remove"/>
                                        <p:tgtEl>
                                          <p:spTgt spid="4">
                                            <p:graphicEl>
                                              <a:dgm id="{CD50CA16-DB38-4002-9D1D-D8E4F05F5EA1}"/>
                                            </p:graphicEl>
                                          </p:spTgt>
                                        </p:tgtEl>
                                        <p:attrNameLst>
                                          <p:attrName>fillcolor</p:attrName>
                                        </p:attrNameLst>
                                      </p:cBhvr>
                                      <p:to>
                                        <a:schemeClr val="bg1"/>
                                      </p:to>
                                    </p:animClr>
                                    <p:set>
                                      <p:cBhvr>
                                        <p:cTn id="33" dur="1500" autoRev="1" fill="remove"/>
                                        <p:tgtEl>
                                          <p:spTgt spid="4">
                                            <p:graphicEl>
                                              <a:dgm id="{CD50CA16-DB38-4002-9D1D-D8E4F05F5EA1}"/>
                                            </p:graphicEl>
                                          </p:spTgt>
                                        </p:tgtEl>
                                        <p:attrNameLst>
                                          <p:attrName>fill.type</p:attrName>
                                        </p:attrNameLst>
                                      </p:cBhvr>
                                      <p:to>
                                        <p:strVal val="solid"/>
                                      </p:to>
                                    </p:set>
                                    <p:set>
                                      <p:cBhvr>
                                        <p:cTn id="34" dur="1500" autoRev="1" fill="remove"/>
                                        <p:tgtEl>
                                          <p:spTgt spid="4">
                                            <p:graphicEl>
                                              <a:dgm id="{CD50CA16-DB38-4002-9D1D-D8E4F05F5EA1}"/>
                                            </p:graphicEl>
                                          </p:spTgt>
                                        </p:tgtEl>
                                        <p:attrNameLst>
                                          <p:attrName>fill.on</p:attrName>
                                        </p:attrNameLst>
                                      </p:cBhvr>
                                      <p:to>
                                        <p:strVal val="true"/>
                                      </p:to>
                                    </p:set>
                                  </p:childTnLst>
                                </p:cTn>
                              </p:par>
                              <p:par>
                                <p:cTn id="35" presetID="27" presetClass="emph" presetSubtype="0" fill="remove" grpId="0" nodeType="withEffect">
                                  <p:stCondLst>
                                    <p:cond delay="0"/>
                                  </p:stCondLst>
                                  <p:childTnLst>
                                    <p:animClr clrSpc="rgb" dir="cw">
                                      <p:cBhvr override="childStyle">
                                        <p:cTn id="36" dur="1500" autoRev="1" fill="remove"/>
                                        <p:tgtEl>
                                          <p:spTgt spid="4">
                                            <p:graphicEl>
                                              <a:dgm id="{4795F6BA-1DD0-4363-A893-DEEEF3A355D1}"/>
                                            </p:graphicEl>
                                          </p:spTgt>
                                        </p:tgtEl>
                                        <p:attrNameLst>
                                          <p:attrName>style.color</p:attrName>
                                        </p:attrNameLst>
                                      </p:cBhvr>
                                      <p:to>
                                        <a:schemeClr val="bg1"/>
                                      </p:to>
                                    </p:animClr>
                                    <p:animClr clrSpc="rgb" dir="cw">
                                      <p:cBhvr>
                                        <p:cTn id="37" dur="1500" autoRev="1" fill="remove"/>
                                        <p:tgtEl>
                                          <p:spTgt spid="4">
                                            <p:graphicEl>
                                              <a:dgm id="{4795F6BA-1DD0-4363-A893-DEEEF3A355D1}"/>
                                            </p:graphicEl>
                                          </p:spTgt>
                                        </p:tgtEl>
                                        <p:attrNameLst>
                                          <p:attrName>fillcolor</p:attrName>
                                        </p:attrNameLst>
                                      </p:cBhvr>
                                      <p:to>
                                        <a:schemeClr val="bg1"/>
                                      </p:to>
                                    </p:animClr>
                                    <p:set>
                                      <p:cBhvr>
                                        <p:cTn id="38" dur="1500" autoRev="1" fill="remove"/>
                                        <p:tgtEl>
                                          <p:spTgt spid="4">
                                            <p:graphicEl>
                                              <a:dgm id="{4795F6BA-1DD0-4363-A893-DEEEF3A355D1}"/>
                                            </p:graphicEl>
                                          </p:spTgt>
                                        </p:tgtEl>
                                        <p:attrNameLst>
                                          <p:attrName>fill.type</p:attrName>
                                        </p:attrNameLst>
                                      </p:cBhvr>
                                      <p:to>
                                        <p:strVal val="solid"/>
                                      </p:to>
                                    </p:set>
                                    <p:set>
                                      <p:cBhvr>
                                        <p:cTn id="39" dur="1500" autoRev="1" fill="remove"/>
                                        <p:tgtEl>
                                          <p:spTgt spid="4">
                                            <p:graphicEl>
                                              <a:dgm id="{4795F6BA-1DD0-4363-A893-DEEEF3A355D1}"/>
                                            </p:graphicEl>
                                          </p:spTgt>
                                        </p:tgtEl>
                                        <p:attrNameLst>
                                          <p:attrName>fill.on</p:attrName>
                                        </p:attrNameLst>
                                      </p:cBhvr>
                                      <p:to>
                                        <p:strVal val="true"/>
                                      </p:to>
                                    </p:set>
                                  </p:childTnLst>
                                </p:cTn>
                              </p:par>
                              <p:par>
                                <p:cTn id="40" presetID="27" presetClass="emph" presetSubtype="0" fill="remove" grpId="0" nodeType="withEffect">
                                  <p:stCondLst>
                                    <p:cond delay="0"/>
                                  </p:stCondLst>
                                  <p:childTnLst>
                                    <p:animClr clrSpc="rgb" dir="cw">
                                      <p:cBhvr override="childStyle">
                                        <p:cTn id="41" dur="1500" autoRev="1" fill="remove"/>
                                        <p:tgtEl>
                                          <p:spTgt spid="4">
                                            <p:graphicEl>
                                              <a:dgm id="{1DE61C65-7A04-474B-ABCD-AF88E36B77D5}"/>
                                            </p:graphicEl>
                                          </p:spTgt>
                                        </p:tgtEl>
                                        <p:attrNameLst>
                                          <p:attrName>style.color</p:attrName>
                                        </p:attrNameLst>
                                      </p:cBhvr>
                                      <p:to>
                                        <a:schemeClr val="bg1"/>
                                      </p:to>
                                    </p:animClr>
                                    <p:animClr clrSpc="rgb" dir="cw">
                                      <p:cBhvr>
                                        <p:cTn id="42" dur="1500" autoRev="1" fill="remove"/>
                                        <p:tgtEl>
                                          <p:spTgt spid="4">
                                            <p:graphicEl>
                                              <a:dgm id="{1DE61C65-7A04-474B-ABCD-AF88E36B77D5}"/>
                                            </p:graphicEl>
                                          </p:spTgt>
                                        </p:tgtEl>
                                        <p:attrNameLst>
                                          <p:attrName>fillcolor</p:attrName>
                                        </p:attrNameLst>
                                      </p:cBhvr>
                                      <p:to>
                                        <a:schemeClr val="bg1"/>
                                      </p:to>
                                    </p:animClr>
                                    <p:set>
                                      <p:cBhvr>
                                        <p:cTn id="43" dur="1500" autoRev="1" fill="remove"/>
                                        <p:tgtEl>
                                          <p:spTgt spid="4">
                                            <p:graphicEl>
                                              <a:dgm id="{1DE61C65-7A04-474B-ABCD-AF88E36B77D5}"/>
                                            </p:graphicEl>
                                          </p:spTgt>
                                        </p:tgtEl>
                                        <p:attrNameLst>
                                          <p:attrName>fill.type</p:attrName>
                                        </p:attrNameLst>
                                      </p:cBhvr>
                                      <p:to>
                                        <p:strVal val="solid"/>
                                      </p:to>
                                    </p:set>
                                    <p:set>
                                      <p:cBhvr>
                                        <p:cTn id="44" dur="1500" autoRev="1" fill="remove"/>
                                        <p:tgtEl>
                                          <p:spTgt spid="4">
                                            <p:graphicEl>
                                              <a:dgm id="{1DE61C65-7A04-474B-ABCD-AF88E36B77D5}"/>
                                            </p:graphicEl>
                                          </p:spTgt>
                                        </p:tgtEl>
                                        <p:attrNameLst>
                                          <p:attrName>fill.on</p:attrName>
                                        </p:attrNameLst>
                                      </p:cBhvr>
                                      <p:to>
                                        <p:strVal val="true"/>
                                      </p:to>
                                    </p:set>
                                  </p:childTnLst>
                                </p:cTn>
                              </p:par>
                              <p:par>
                                <p:cTn id="45" presetID="27" presetClass="emph" presetSubtype="0" fill="remove" grpId="0" nodeType="withEffect">
                                  <p:stCondLst>
                                    <p:cond delay="0"/>
                                  </p:stCondLst>
                                  <p:childTnLst>
                                    <p:animClr clrSpc="rgb" dir="cw">
                                      <p:cBhvr override="childStyle">
                                        <p:cTn id="46" dur="1500" autoRev="1" fill="remove"/>
                                        <p:tgtEl>
                                          <p:spTgt spid="4">
                                            <p:graphicEl>
                                              <a:dgm id="{601F5400-27EE-426F-B9AC-91F8C15D82EC}"/>
                                            </p:graphicEl>
                                          </p:spTgt>
                                        </p:tgtEl>
                                        <p:attrNameLst>
                                          <p:attrName>style.color</p:attrName>
                                        </p:attrNameLst>
                                      </p:cBhvr>
                                      <p:to>
                                        <a:schemeClr val="bg1"/>
                                      </p:to>
                                    </p:animClr>
                                    <p:animClr clrSpc="rgb" dir="cw">
                                      <p:cBhvr>
                                        <p:cTn id="47" dur="1500" autoRev="1" fill="remove"/>
                                        <p:tgtEl>
                                          <p:spTgt spid="4">
                                            <p:graphicEl>
                                              <a:dgm id="{601F5400-27EE-426F-B9AC-91F8C15D82EC}"/>
                                            </p:graphicEl>
                                          </p:spTgt>
                                        </p:tgtEl>
                                        <p:attrNameLst>
                                          <p:attrName>fillcolor</p:attrName>
                                        </p:attrNameLst>
                                      </p:cBhvr>
                                      <p:to>
                                        <a:schemeClr val="bg1"/>
                                      </p:to>
                                    </p:animClr>
                                    <p:set>
                                      <p:cBhvr>
                                        <p:cTn id="48" dur="1500" autoRev="1" fill="remove"/>
                                        <p:tgtEl>
                                          <p:spTgt spid="4">
                                            <p:graphicEl>
                                              <a:dgm id="{601F5400-27EE-426F-B9AC-91F8C15D82EC}"/>
                                            </p:graphicEl>
                                          </p:spTgt>
                                        </p:tgtEl>
                                        <p:attrNameLst>
                                          <p:attrName>fill.type</p:attrName>
                                        </p:attrNameLst>
                                      </p:cBhvr>
                                      <p:to>
                                        <p:strVal val="solid"/>
                                      </p:to>
                                    </p:set>
                                    <p:set>
                                      <p:cBhvr>
                                        <p:cTn id="49" dur="1500" autoRev="1" fill="remove"/>
                                        <p:tgtEl>
                                          <p:spTgt spid="4">
                                            <p:graphicEl>
                                              <a:dgm id="{601F5400-27EE-426F-B9AC-91F8C15D82EC}"/>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Comprehensive Error Rate Testing (CERT) Program</a:t>
            </a:r>
            <a:endParaRPr lang="en-US" sz="3600" dirty="0"/>
          </a:p>
        </p:txBody>
      </p:sp>
      <p:sp>
        <p:nvSpPr>
          <p:cNvPr id="3" name="Content Placeholder 2"/>
          <p:cNvSpPr>
            <a:spLocks noGrp="1"/>
          </p:cNvSpPr>
          <p:nvPr>
            <p:ph sz="quarter" idx="1"/>
          </p:nvPr>
        </p:nvSpPr>
        <p:spPr/>
        <p:txBody>
          <a:bodyPr>
            <a:normAutofit/>
          </a:bodyPr>
          <a:lstStyle/>
          <a:p>
            <a:r>
              <a:rPr lang="en-US" sz="3200" dirty="0" smtClean="0"/>
              <a:t>Established by the Centers for Medicare &amp; Medicaid Services (CMS) to determine improper payment rates</a:t>
            </a:r>
          </a:p>
          <a:p>
            <a:r>
              <a:rPr lang="en-US" sz="3200" dirty="0" smtClean="0"/>
              <a:t>Utilizes a statistically valid random sample of paid claims</a:t>
            </a:r>
          </a:p>
          <a:p>
            <a:r>
              <a:rPr lang="en-US" sz="3200" dirty="0"/>
              <a:t>C</a:t>
            </a:r>
            <a:r>
              <a:rPr lang="en-US" sz="3200" dirty="0" smtClean="0"/>
              <a:t>laims reviewed utilizing </a:t>
            </a:r>
            <a:r>
              <a:rPr lang="en-US" sz="3200" dirty="0"/>
              <a:t>Medicare coverage, coding, and billing </a:t>
            </a:r>
            <a:r>
              <a:rPr lang="en-US" sz="3200" dirty="0" smtClean="0"/>
              <a:t>rules</a:t>
            </a:r>
          </a:p>
        </p:txBody>
      </p:sp>
      <p:sp>
        <p:nvSpPr>
          <p:cNvPr id="4" name="Slide Number Placeholder 3"/>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34</a:t>
            </a:fld>
            <a:endParaRPr lang="en-US" dirty="0"/>
          </a:p>
        </p:txBody>
      </p:sp>
    </p:spTree>
    <p:extLst>
      <p:ext uri="{BB962C8B-B14F-4D97-AF65-F5344CB8AC3E}">
        <p14:creationId xmlns:p14="http://schemas.microsoft.com/office/powerpoint/2010/main" xmlns="" val="4154914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 J Comprehensive Rate Testing (CERT) Error Rate</a:t>
            </a:r>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35</a:t>
            </a:fld>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905000"/>
            <a:ext cx="8180292" cy="190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533400" y="1371600"/>
            <a:ext cx="8458200" cy="523220"/>
          </a:xfrm>
          <a:prstGeom prst="rect">
            <a:avLst/>
          </a:prstGeom>
        </p:spPr>
        <p:txBody>
          <a:bodyPr wrap="square">
            <a:spAutoFit/>
          </a:bodyPr>
          <a:lstStyle/>
          <a:p>
            <a:pPr algn="ctr"/>
            <a:r>
              <a:rPr lang="en-US" sz="2800" b="1" dirty="0"/>
              <a:t>JJ CERT Error </a:t>
            </a:r>
            <a:r>
              <a:rPr lang="en-US" sz="2800" b="1" dirty="0" smtClean="0"/>
              <a:t>Rate November </a:t>
            </a:r>
            <a:r>
              <a:rPr lang="en-US" sz="2800" b="1" dirty="0"/>
              <a:t>2017 Report</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3960055"/>
            <a:ext cx="6713354" cy="22556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Oval 8"/>
          <p:cNvSpPr/>
          <p:nvPr/>
        </p:nvSpPr>
        <p:spPr>
          <a:xfrm>
            <a:off x="2796558" y="2743200"/>
            <a:ext cx="1981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1219200" y="4876800"/>
            <a:ext cx="7086600" cy="5334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21934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 J Part B Problem List</a:t>
            </a:r>
            <a:endParaRPr lang="en-US" dirty="0"/>
          </a:p>
        </p:txBody>
      </p:sp>
      <p:sp>
        <p:nvSpPr>
          <p:cNvPr id="3" name="Content Placeholder 2"/>
          <p:cNvSpPr>
            <a:spLocks noGrp="1"/>
          </p:cNvSpPr>
          <p:nvPr>
            <p:ph idx="1"/>
          </p:nvPr>
        </p:nvSpPr>
        <p:spPr/>
        <p:txBody>
          <a:bodyPr>
            <a:normAutofit/>
          </a:bodyPr>
          <a:lstStyle/>
          <a:p>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36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910250866"/>
              </p:ext>
            </p:extLst>
          </p:nvPr>
        </p:nvGraphicFramePr>
        <p:xfrm>
          <a:off x="381000" y="1524000"/>
          <a:ext cx="8382000" cy="4770120"/>
        </p:xfrm>
        <a:graphic>
          <a:graphicData uri="http://schemas.openxmlformats.org/drawingml/2006/table">
            <a:tbl>
              <a:tblPr firstRow="1" bandRow="1">
                <a:tableStyleId>{5C22544A-7EE6-4342-B048-85BDC9FD1C3A}</a:tableStyleId>
              </a:tblPr>
              <a:tblGrid>
                <a:gridCol w="8382000"/>
              </a:tblGrid>
              <a:tr h="370840">
                <a:tc>
                  <a:txBody>
                    <a:bodyPr/>
                    <a:lstStyle/>
                    <a:p>
                      <a:r>
                        <a:rPr lang="en-US" sz="2300" dirty="0" smtClean="0"/>
                        <a:t>JJ Part B Problem List</a:t>
                      </a:r>
                      <a:r>
                        <a:rPr lang="en-US" sz="2300" baseline="0" dirty="0" smtClean="0"/>
                        <a:t> 2017</a:t>
                      </a:r>
                      <a:endParaRPr lang="en-US" sz="2300" dirty="0"/>
                    </a:p>
                  </a:txBody>
                  <a:tcPr/>
                </a:tc>
              </a:tr>
              <a:tr h="370840">
                <a:tc>
                  <a:txBody>
                    <a:bodyPr/>
                    <a:lstStyle/>
                    <a:p>
                      <a:r>
                        <a:rPr lang="en-US" sz="2300" dirty="0" smtClean="0"/>
                        <a:t>Diagnostic Services: Clinical Labs</a:t>
                      </a:r>
                      <a:endParaRPr lang="en-US" sz="2300" dirty="0"/>
                    </a:p>
                  </a:txBody>
                  <a:tcPr/>
                </a:tc>
              </a:tr>
              <a:tr h="370840">
                <a:tc>
                  <a:txBody>
                    <a:bodyPr/>
                    <a:lstStyle/>
                    <a:p>
                      <a:r>
                        <a:rPr lang="en-US" sz="2300" dirty="0" smtClean="0"/>
                        <a:t>99214/99215 - Established Patient Office Visits</a:t>
                      </a:r>
                      <a:endParaRPr lang="en-US" sz="2300" dirty="0"/>
                    </a:p>
                  </a:txBody>
                  <a:tcPr/>
                </a:tc>
              </a:tr>
              <a:tr h="370840">
                <a:tc>
                  <a:txBody>
                    <a:bodyPr/>
                    <a:lstStyle/>
                    <a:p>
                      <a:r>
                        <a:rPr lang="en-US" sz="2300" dirty="0" smtClean="0"/>
                        <a:t>99232/99233 - Subsequent Hospital Care</a:t>
                      </a:r>
                      <a:endParaRPr lang="en-US" sz="2300" dirty="0"/>
                    </a:p>
                  </a:txBody>
                  <a:tcPr/>
                </a:tc>
              </a:tr>
              <a:tr h="370840">
                <a:tc>
                  <a:txBody>
                    <a:bodyPr/>
                    <a:lstStyle/>
                    <a:p>
                      <a:r>
                        <a:rPr lang="en-US" sz="2300" dirty="0" smtClean="0"/>
                        <a:t>A0426/A0428 - Ambulance Services (Non-Emergent); A0427/A0429 - Ambulance Services (Emergent) </a:t>
                      </a:r>
                      <a:endParaRPr lang="en-US" sz="2300" dirty="0"/>
                    </a:p>
                  </a:txBody>
                  <a:tcPr/>
                </a:tc>
              </a:tr>
              <a:tr h="370840">
                <a:tc>
                  <a:txBody>
                    <a:bodyPr/>
                    <a:lstStyle/>
                    <a:p>
                      <a:r>
                        <a:rPr lang="en-US" sz="2300" dirty="0" smtClean="0"/>
                        <a:t>66984 - Extracapsular Cataract Removal with Insertion </a:t>
                      </a:r>
                      <a:endParaRPr lang="en-US" sz="2300" dirty="0"/>
                    </a:p>
                  </a:txBody>
                  <a:tcPr/>
                </a:tc>
              </a:tr>
              <a:tr h="370840">
                <a:tc>
                  <a:txBody>
                    <a:bodyPr/>
                    <a:lstStyle/>
                    <a:p>
                      <a:r>
                        <a:rPr lang="en-US" sz="2300" dirty="0" smtClean="0"/>
                        <a:t>J0178 - Aflibercept Injection</a:t>
                      </a:r>
                      <a:endParaRPr lang="en-US" sz="2300" dirty="0"/>
                    </a:p>
                  </a:txBody>
                  <a:tcPr/>
                </a:tc>
              </a:tr>
              <a:tr h="370840">
                <a:tc>
                  <a:txBody>
                    <a:bodyPr/>
                    <a:lstStyle/>
                    <a:p>
                      <a:r>
                        <a:rPr lang="en-US" sz="2300" dirty="0" smtClean="0"/>
                        <a:t>99291/99292 - Critical Care</a:t>
                      </a:r>
                      <a:endParaRPr lang="en-US" sz="2300" dirty="0"/>
                    </a:p>
                  </a:txBody>
                  <a:tcPr/>
                </a:tc>
              </a:tr>
              <a:tr h="370840">
                <a:tc>
                  <a:txBody>
                    <a:bodyPr/>
                    <a:lstStyle/>
                    <a:p>
                      <a:r>
                        <a:rPr lang="en-US" sz="2300" dirty="0" smtClean="0"/>
                        <a:t>90960-90963 - ESRD - Outpatient Monthly</a:t>
                      </a:r>
                      <a:endParaRPr lang="en-US" sz="2300" dirty="0"/>
                    </a:p>
                  </a:txBody>
                  <a:tcPr/>
                </a:tc>
              </a:tr>
              <a:tr h="370840">
                <a:tc>
                  <a:txBody>
                    <a:bodyPr/>
                    <a:lstStyle/>
                    <a:p>
                      <a:r>
                        <a:rPr lang="en-US" sz="2300" dirty="0" smtClean="0"/>
                        <a:t>93306 - Echocardiography with Contrast</a:t>
                      </a:r>
                      <a:endParaRPr lang="en-US" sz="2300" dirty="0"/>
                    </a:p>
                  </a:txBody>
                  <a:tcPr/>
                </a:tc>
              </a:tr>
            </a:tbl>
          </a:graphicData>
        </a:graphic>
      </p:graphicFrame>
    </p:spTree>
    <p:extLst>
      <p:ext uri="{BB962C8B-B14F-4D97-AF65-F5344CB8AC3E}">
        <p14:creationId xmlns:p14="http://schemas.microsoft.com/office/powerpoint/2010/main" xmlns="" val="3774443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and Biologicals</a:t>
            </a:r>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37</a:t>
            </a:fld>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7294" y="1600200"/>
            <a:ext cx="7575761" cy="464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Left Arrow 5"/>
          <p:cNvSpPr/>
          <p:nvPr/>
        </p:nvSpPr>
        <p:spPr>
          <a:xfrm>
            <a:off x="3048000" y="1828800"/>
            <a:ext cx="977900" cy="357187"/>
          </a:xfrm>
          <a:prstGeom prst="leftArrow">
            <a:avLst>
              <a:gd name="adj1" fmla="val 50000"/>
              <a:gd name="adj2" fmla="val 3873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xmlns="" val="337547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Documentation submitted:</a:t>
            </a:r>
          </a:p>
          <a:p>
            <a:pPr lvl="1"/>
            <a:r>
              <a:rPr lang="en-US" dirty="0" smtClean="0"/>
              <a:t>Did not support medical necessity of drug and/or dose  administered</a:t>
            </a:r>
          </a:p>
          <a:p>
            <a:pPr lvl="1"/>
            <a:r>
              <a:rPr lang="en-US" dirty="0" smtClean="0"/>
              <a:t>For wrong patient</a:t>
            </a:r>
          </a:p>
          <a:p>
            <a:pPr lvl="1"/>
            <a:r>
              <a:rPr lang="en-US" dirty="0" smtClean="0"/>
              <a:t>For incorrect dates of service</a:t>
            </a:r>
          </a:p>
          <a:p>
            <a:pPr lvl="1"/>
            <a:r>
              <a:rPr lang="en-US" dirty="0" smtClean="0"/>
              <a:t>Did not include a signed order or documentation to support intent to order the drug</a:t>
            </a:r>
          </a:p>
          <a:p>
            <a:pPr lvl="1"/>
            <a:r>
              <a:rPr lang="en-US" dirty="0" smtClean="0"/>
              <a:t>Did not indicate drug administration protocol was followed; </a:t>
            </a:r>
          </a:p>
          <a:p>
            <a:pPr lvl="1"/>
            <a:r>
              <a:rPr lang="en-US" dirty="0" smtClean="0"/>
              <a:t>Did not submit the service(s) billed</a:t>
            </a:r>
          </a:p>
          <a:p>
            <a:pPr lvl="1"/>
            <a:r>
              <a:rPr lang="en-US" dirty="0" smtClean="0"/>
              <a:t>No documentation of administration of the drug billed </a:t>
            </a:r>
          </a:p>
          <a:p>
            <a:pPr lvl="1"/>
            <a:r>
              <a:rPr lang="en-US" dirty="0" smtClean="0"/>
              <a:t>Did not support the number of units billed</a:t>
            </a:r>
          </a:p>
        </p:txBody>
      </p:sp>
      <p:sp>
        <p:nvSpPr>
          <p:cNvPr id="2" name="Title 1"/>
          <p:cNvSpPr>
            <a:spLocks noGrp="1"/>
          </p:cNvSpPr>
          <p:nvPr>
            <p:ph type="title"/>
          </p:nvPr>
        </p:nvSpPr>
        <p:spPr/>
        <p:txBody>
          <a:bodyPr/>
          <a:lstStyle/>
          <a:p>
            <a:r>
              <a:rPr lang="en-US" dirty="0" smtClean="0"/>
              <a:t>Drugs and Biological Errors</a:t>
            </a:r>
            <a:endParaRPr lang="en-US" dirty="0"/>
          </a:p>
        </p:txBody>
      </p:sp>
      <p:sp>
        <p:nvSpPr>
          <p:cNvPr id="4" name="Slide Number Placeholder 3"/>
          <p:cNvSpPr>
            <a:spLocks noGrp="1"/>
          </p:cNvSpPr>
          <p:nvPr>
            <p:ph type="sldNum" sz="quarter" idx="4294967295"/>
          </p:nvPr>
        </p:nvSpPr>
        <p:spPr>
          <a:xfrm>
            <a:off x="3505200" y="6378575"/>
            <a:ext cx="2133600" cy="365125"/>
          </a:xfrm>
          <a:prstGeom prst="rect">
            <a:avLst/>
          </a:prstGeom>
        </p:spPr>
        <p:txBody>
          <a:bodyPr/>
          <a:lstStyle/>
          <a:p>
            <a:fld id="{31197378-E33E-4D73-A011-377A3E87E29A}" type="slidenum">
              <a:rPr lang="en-US" smtClean="0"/>
              <a:pPr/>
              <a:t>38</a:t>
            </a:fld>
            <a:endParaRPr lang="en-US" dirty="0"/>
          </a:p>
        </p:txBody>
      </p:sp>
    </p:spTree>
    <p:extLst>
      <p:ext uri="{BB962C8B-B14F-4D97-AF65-F5344CB8AC3E}">
        <p14:creationId xmlns:p14="http://schemas.microsoft.com/office/powerpoint/2010/main" xmlns="" val="28727466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Include the history that supports the need of the drug</a:t>
            </a:r>
          </a:p>
          <a:p>
            <a:r>
              <a:rPr lang="en-US" dirty="0" smtClean="0"/>
              <a:t>Documentation should support the diagnosis of why the patient is receiving the drug</a:t>
            </a:r>
          </a:p>
          <a:p>
            <a:r>
              <a:rPr lang="en-US" dirty="0" smtClean="0"/>
              <a:t>Make sure documentation it’s for the right patient and the right date of service</a:t>
            </a:r>
          </a:p>
          <a:p>
            <a:r>
              <a:rPr lang="en-US" dirty="0" smtClean="0"/>
              <a:t>Check for signed and dated physician’s order</a:t>
            </a:r>
          </a:p>
          <a:p>
            <a:r>
              <a:rPr lang="en-US" dirty="0" smtClean="0"/>
              <a:t>Follow the protocol when administering the drug</a:t>
            </a:r>
          </a:p>
          <a:p>
            <a:r>
              <a:rPr lang="en-US" dirty="0" smtClean="0"/>
              <a:t>Document the drug name, dosage and method of administration </a:t>
            </a:r>
          </a:p>
          <a:p>
            <a:r>
              <a:rPr lang="en-US" dirty="0" smtClean="0"/>
              <a:t>Bill the correct number of units based on HCPCS code and amount administered</a:t>
            </a:r>
          </a:p>
        </p:txBody>
      </p:sp>
      <p:sp>
        <p:nvSpPr>
          <p:cNvPr id="2" name="Title 1"/>
          <p:cNvSpPr>
            <a:spLocks noGrp="1"/>
          </p:cNvSpPr>
          <p:nvPr>
            <p:ph type="title"/>
          </p:nvPr>
        </p:nvSpPr>
        <p:spPr/>
        <p:txBody>
          <a:bodyPr>
            <a:normAutofit/>
          </a:bodyPr>
          <a:lstStyle/>
          <a:p>
            <a:r>
              <a:rPr lang="en-US" dirty="0" smtClean="0"/>
              <a:t>Tips to Avoid Errors</a:t>
            </a:r>
            <a:endParaRPr lang="en-US" dirty="0"/>
          </a:p>
        </p:txBody>
      </p:sp>
    </p:spTree>
    <p:extLst>
      <p:ext uri="{BB962C8B-B14F-4D97-AF65-F5344CB8AC3E}">
        <p14:creationId xmlns:p14="http://schemas.microsoft.com/office/powerpoint/2010/main" xmlns="" val="1972717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Updates and Reminders</a:t>
            </a:r>
            <a:endParaRPr lang="en-US" dirty="0"/>
          </a:p>
        </p:txBody>
      </p:sp>
      <p:sp>
        <p:nvSpPr>
          <p:cNvPr id="4" name="Date Placeholder 3"/>
          <p:cNvSpPr>
            <a:spLocks noGrp="1"/>
          </p:cNvSpPr>
          <p:nvPr>
            <p:ph type="dt" sz="half" idx="4294967295"/>
          </p:nvPr>
        </p:nvSpPr>
        <p:spPr>
          <a:xfrm>
            <a:off x="0" y="6356350"/>
            <a:ext cx="2057400" cy="365125"/>
          </a:xfrm>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3679A698-6C35-48C6-B1D5-BA8572DD9935}" type="slidenum">
              <a:rPr lang="en-US" smtClean="0"/>
              <a:pPr/>
              <a:t>4</a:t>
            </a:fld>
            <a:endParaRPr lang="en-US" dirty="0"/>
          </a:p>
        </p:txBody>
      </p:sp>
    </p:spTree>
    <p:extLst>
      <p:ext uri="{BB962C8B-B14F-4D97-AF65-F5344CB8AC3E}">
        <p14:creationId xmlns:p14="http://schemas.microsoft.com/office/powerpoint/2010/main" xmlns="" val="23203108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majority of improper payments for laboratory services </a:t>
            </a:r>
            <a:r>
              <a:rPr lang="en-US" dirty="0" smtClean="0"/>
              <a:t>- insufficient documentation </a:t>
            </a:r>
          </a:p>
          <a:p>
            <a:r>
              <a:rPr lang="en-US" dirty="0" smtClean="0"/>
              <a:t>Insufficient </a:t>
            </a:r>
            <a:r>
              <a:rPr lang="en-US" dirty="0"/>
              <a:t>documentation means that something was missing from the medical </a:t>
            </a:r>
            <a:r>
              <a:rPr lang="en-US" dirty="0" smtClean="0"/>
              <a:t>records </a:t>
            </a:r>
          </a:p>
          <a:p>
            <a:endParaRPr lang="en-US" dirty="0"/>
          </a:p>
        </p:txBody>
      </p:sp>
      <p:sp>
        <p:nvSpPr>
          <p:cNvPr id="3" name="Title 2"/>
          <p:cNvSpPr>
            <a:spLocks noGrp="1"/>
          </p:cNvSpPr>
          <p:nvPr>
            <p:ph type="title"/>
          </p:nvPr>
        </p:nvSpPr>
        <p:spPr/>
        <p:txBody>
          <a:bodyPr/>
          <a:lstStyle/>
          <a:p>
            <a:r>
              <a:rPr lang="en-US" dirty="0" smtClean="0"/>
              <a:t>Laboratory and Diagnostic Service CERT Errors</a:t>
            </a:r>
            <a:endParaRPr lang="en-US" dirty="0"/>
          </a:p>
        </p:txBody>
      </p:sp>
      <p:sp>
        <p:nvSpPr>
          <p:cNvPr id="4" name="Date Placeholder 3"/>
          <p:cNvSpPr>
            <a:spLocks noGrp="1"/>
          </p:cNvSpPr>
          <p:nvPr>
            <p:ph type="dt" sz="half" idx="10"/>
          </p:nvPr>
        </p:nvSpPr>
        <p:spPr/>
        <p:txBody>
          <a:bodyPr/>
          <a:lstStyle/>
          <a:p>
            <a:pPr>
              <a:defRPr/>
            </a:pPr>
            <a:fld id="{50C5B43D-C267-4FCD-9A65-C37FA57B5D10}" type="datetime1">
              <a:rPr lang="en-US" smtClean="0"/>
              <a:pPr>
                <a:defRPr/>
              </a:pPr>
              <a:t>10/10/2018</a:t>
            </a:fld>
            <a:endParaRPr lang="en-US" dirty="0"/>
          </a:p>
        </p:txBody>
      </p:sp>
      <p:sp>
        <p:nvSpPr>
          <p:cNvPr id="5" name="Slide Number Placeholder 4"/>
          <p:cNvSpPr>
            <a:spLocks noGrp="1"/>
          </p:cNvSpPr>
          <p:nvPr>
            <p:ph type="sldNum" sz="quarter" idx="12"/>
          </p:nvPr>
        </p:nvSpPr>
        <p:spPr/>
        <p:txBody>
          <a:bodyPr/>
          <a:lstStyle/>
          <a:p>
            <a:pPr>
              <a:defRPr/>
            </a:pPr>
            <a:fld id="{D63A62FE-B74E-4C2D-A8C5-C8CB0BDE75D3}" type="slidenum">
              <a:rPr lang="en-US" smtClean="0"/>
              <a:pPr>
                <a:defRPr/>
              </a:pPr>
              <a:t>40</a:t>
            </a:fld>
            <a:endParaRPr lang="en-US" dirty="0"/>
          </a:p>
        </p:txBody>
      </p:sp>
    </p:spTree>
    <p:extLst>
      <p:ext uri="{BB962C8B-B14F-4D97-AF65-F5344CB8AC3E}">
        <p14:creationId xmlns:p14="http://schemas.microsoft.com/office/powerpoint/2010/main" xmlns="" val="25004958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47800"/>
            <a:ext cx="7391400" cy="4678363"/>
          </a:xfrm>
        </p:spPr>
        <p:txBody>
          <a:bodyPr>
            <a:normAutofit fontScale="92500" lnSpcReduction="20000"/>
          </a:bodyPr>
          <a:lstStyle/>
          <a:p>
            <a:r>
              <a:rPr lang="en-US" dirty="0" smtClean="0"/>
              <a:t>The </a:t>
            </a:r>
            <a:r>
              <a:rPr lang="en-US" dirty="0"/>
              <a:t>physician who is treating the beneficiary must </a:t>
            </a:r>
            <a:r>
              <a:rPr lang="en-US" b="1" u="sng" dirty="0"/>
              <a:t>order all diagnostic X-ray tests, diagnostic laboratory tests, and other diagnostic </a:t>
            </a:r>
            <a:r>
              <a:rPr lang="en-US" b="1" u="sng" dirty="0" smtClean="0"/>
              <a:t>tests</a:t>
            </a:r>
            <a:r>
              <a:rPr lang="en-US" dirty="0" smtClean="0"/>
              <a:t> </a:t>
            </a:r>
          </a:p>
          <a:p>
            <a:r>
              <a:rPr lang="en-US" dirty="0" smtClean="0"/>
              <a:t>The </a:t>
            </a:r>
            <a:r>
              <a:rPr lang="en-US" dirty="0"/>
              <a:t>physician </a:t>
            </a:r>
            <a:r>
              <a:rPr lang="en-US" b="1" dirty="0"/>
              <a:t>who treats the beneficiary </a:t>
            </a:r>
            <a:r>
              <a:rPr lang="en-US" dirty="0"/>
              <a:t>is the physician who furnishes a consultation, treats a beneficiary for a specific medical problem, and </a:t>
            </a:r>
            <a:r>
              <a:rPr lang="en-US" b="1" dirty="0"/>
              <a:t>uses the results in the management of the beneficiary’s specific medical </a:t>
            </a:r>
            <a:r>
              <a:rPr lang="en-US" b="1" dirty="0" smtClean="0"/>
              <a:t>problem</a:t>
            </a:r>
            <a:r>
              <a:rPr lang="en-US" dirty="0" smtClean="0"/>
              <a:t> </a:t>
            </a:r>
          </a:p>
          <a:p>
            <a:pPr lvl="1"/>
            <a:r>
              <a:rPr lang="en-US" dirty="0" smtClean="0"/>
              <a:t>Tests </a:t>
            </a:r>
            <a:r>
              <a:rPr lang="en-US" dirty="0"/>
              <a:t>not ordered by the physician are not reasonable and </a:t>
            </a:r>
            <a:r>
              <a:rPr lang="en-US" dirty="0" smtClean="0"/>
              <a:t>necessary </a:t>
            </a:r>
            <a:endParaRPr lang="en-US" dirty="0"/>
          </a:p>
        </p:txBody>
      </p:sp>
      <p:sp>
        <p:nvSpPr>
          <p:cNvPr id="3" name="Title 2"/>
          <p:cNvSpPr>
            <a:spLocks noGrp="1"/>
          </p:cNvSpPr>
          <p:nvPr>
            <p:ph type="title"/>
          </p:nvPr>
        </p:nvSpPr>
        <p:spPr/>
        <p:txBody>
          <a:bodyPr/>
          <a:lstStyle/>
          <a:p>
            <a:r>
              <a:rPr lang="en-US" dirty="0" smtClean="0"/>
              <a:t>Diagnostic Service Documentation Tips</a:t>
            </a:r>
            <a:endParaRPr lang="en-US" dirty="0"/>
          </a:p>
        </p:txBody>
      </p:sp>
      <p:sp>
        <p:nvSpPr>
          <p:cNvPr id="4" name="Date Placeholder 3"/>
          <p:cNvSpPr>
            <a:spLocks noGrp="1"/>
          </p:cNvSpPr>
          <p:nvPr>
            <p:ph type="dt" sz="half" idx="10"/>
          </p:nvPr>
        </p:nvSpPr>
        <p:spPr/>
        <p:txBody>
          <a:bodyPr/>
          <a:lstStyle/>
          <a:p>
            <a:pPr>
              <a:defRPr/>
            </a:pPr>
            <a:fld id="{50C5B43D-C267-4FCD-9A65-C37FA57B5D10}" type="datetime1">
              <a:rPr lang="en-US" smtClean="0"/>
              <a:pPr>
                <a:defRPr/>
              </a:pPr>
              <a:t>10/10/2018</a:t>
            </a:fld>
            <a:endParaRPr lang="en-US" dirty="0"/>
          </a:p>
        </p:txBody>
      </p:sp>
      <p:sp>
        <p:nvSpPr>
          <p:cNvPr id="5" name="Slide Number Placeholder 4"/>
          <p:cNvSpPr>
            <a:spLocks noGrp="1"/>
          </p:cNvSpPr>
          <p:nvPr>
            <p:ph type="sldNum" sz="quarter" idx="12"/>
          </p:nvPr>
        </p:nvSpPr>
        <p:spPr/>
        <p:txBody>
          <a:bodyPr/>
          <a:lstStyle/>
          <a:p>
            <a:pPr>
              <a:defRPr/>
            </a:pPr>
            <a:fld id="{D63A62FE-B74E-4C2D-A8C5-C8CB0BDE75D3}" type="slidenum">
              <a:rPr lang="en-US" smtClean="0"/>
              <a:pPr>
                <a:defRPr/>
              </a:pPr>
              <a:t>41</a:t>
            </a:fld>
            <a:endParaRPr lang="en-US" dirty="0"/>
          </a:p>
        </p:txBody>
      </p:sp>
    </p:spTree>
    <p:extLst>
      <p:ext uri="{BB962C8B-B14F-4D97-AF65-F5344CB8AC3E}">
        <p14:creationId xmlns:p14="http://schemas.microsoft.com/office/powerpoint/2010/main" xmlns="" val="42847565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Respond to </a:t>
            </a:r>
            <a:r>
              <a:rPr lang="en-US" b="1" u="sng" dirty="0" smtClean="0"/>
              <a:t>every</a:t>
            </a:r>
            <a:r>
              <a:rPr lang="en-US" dirty="0" smtClean="0"/>
              <a:t> medical record request</a:t>
            </a:r>
            <a:endParaRPr lang="en-US" dirty="0"/>
          </a:p>
          <a:p>
            <a:r>
              <a:rPr lang="en-US" dirty="0" smtClean="0"/>
              <a:t>Include progress </a:t>
            </a:r>
            <a:r>
              <a:rPr lang="en-US" dirty="0"/>
              <a:t>notes or office notes </a:t>
            </a:r>
            <a:r>
              <a:rPr lang="en-US" dirty="0" smtClean="0"/>
              <a:t>that support the order and medical necessity of each test</a:t>
            </a:r>
            <a:endParaRPr lang="en-US" dirty="0"/>
          </a:p>
          <a:p>
            <a:r>
              <a:rPr lang="en-US" dirty="0"/>
              <a:t>Physician order/intent to order </a:t>
            </a:r>
          </a:p>
          <a:p>
            <a:r>
              <a:rPr lang="en-US" dirty="0" smtClean="0"/>
              <a:t>Laboratory/test results or report </a:t>
            </a:r>
          </a:p>
          <a:p>
            <a:r>
              <a:rPr lang="en-US" dirty="0" smtClean="0"/>
              <a:t>Check for signatures</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Diagnostic Test Documentation Tips</a:t>
            </a:r>
            <a:endParaRPr lang="en-US" dirty="0"/>
          </a:p>
        </p:txBody>
      </p:sp>
      <p:sp>
        <p:nvSpPr>
          <p:cNvPr id="4" name="Date Placeholder 3"/>
          <p:cNvSpPr>
            <a:spLocks noGrp="1"/>
          </p:cNvSpPr>
          <p:nvPr>
            <p:ph type="dt" sz="half" idx="10"/>
          </p:nvPr>
        </p:nvSpPr>
        <p:spPr/>
        <p:txBody>
          <a:bodyPr/>
          <a:lstStyle/>
          <a:p>
            <a:pPr>
              <a:defRPr/>
            </a:pPr>
            <a:fld id="{50C5B43D-C267-4FCD-9A65-C37FA57B5D10}" type="datetime1">
              <a:rPr lang="en-US" smtClean="0"/>
              <a:pPr>
                <a:defRPr/>
              </a:pPr>
              <a:t>10/10/2018</a:t>
            </a:fld>
            <a:endParaRPr lang="en-US" dirty="0"/>
          </a:p>
        </p:txBody>
      </p:sp>
      <p:sp>
        <p:nvSpPr>
          <p:cNvPr id="5" name="Slide Number Placeholder 4"/>
          <p:cNvSpPr>
            <a:spLocks noGrp="1"/>
          </p:cNvSpPr>
          <p:nvPr>
            <p:ph type="sldNum" sz="quarter" idx="12"/>
          </p:nvPr>
        </p:nvSpPr>
        <p:spPr/>
        <p:txBody>
          <a:bodyPr/>
          <a:lstStyle/>
          <a:p>
            <a:pPr>
              <a:defRPr/>
            </a:pPr>
            <a:fld id="{D63A62FE-B74E-4C2D-A8C5-C8CB0BDE75D3}" type="slidenum">
              <a:rPr lang="en-US" smtClean="0"/>
              <a:pPr>
                <a:defRPr/>
              </a:pPr>
              <a:t>42</a:t>
            </a:fld>
            <a:endParaRPr lang="en-US" dirty="0"/>
          </a:p>
        </p:txBody>
      </p:sp>
    </p:spTree>
    <p:extLst>
      <p:ext uri="{BB962C8B-B14F-4D97-AF65-F5344CB8AC3E}">
        <p14:creationId xmlns:p14="http://schemas.microsoft.com/office/powerpoint/2010/main" xmlns="" val="17912944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752600"/>
            <a:ext cx="7391400" cy="4373563"/>
          </a:xfrm>
        </p:spPr>
        <p:txBody>
          <a:bodyPr/>
          <a:lstStyle/>
          <a:p>
            <a:r>
              <a:rPr lang="en-US" dirty="0" smtClean="0"/>
              <a:t>Unsigned </a:t>
            </a:r>
            <a:r>
              <a:rPr lang="en-US" dirty="0"/>
              <a:t>physician orders or unsigned requisitions alone do not support </a:t>
            </a:r>
            <a:r>
              <a:rPr lang="en-US" b="1" dirty="0"/>
              <a:t>physician intent </a:t>
            </a:r>
            <a:r>
              <a:rPr lang="en-US" dirty="0"/>
              <a:t>to </a:t>
            </a:r>
            <a:r>
              <a:rPr lang="en-US" dirty="0" smtClean="0"/>
              <a:t>order </a:t>
            </a:r>
            <a:endParaRPr lang="en-US" dirty="0"/>
          </a:p>
          <a:p>
            <a:endParaRPr lang="en-US" dirty="0" smtClean="0"/>
          </a:p>
          <a:p>
            <a:r>
              <a:rPr lang="en-US" dirty="0" smtClean="0"/>
              <a:t>Physicians </a:t>
            </a:r>
            <a:r>
              <a:rPr lang="en-US" b="1" u="sng" dirty="0"/>
              <a:t>should sign all orders </a:t>
            </a:r>
            <a:r>
              <a:rPr lang="en-US" dirty="0"/>
              <a:t>for diagnostic services to avoid potential </a:t>
            </a:r>
            <a:r>
              <a:rPr lang="en-US" dirty="0" smtClean="0"/>
              <a:t>denials </a:t>
            </a:r>
            <a:endParaRPr lang="en-US" dirty="0"/>
          </a:p>
        </p:txBody>
      </p:sp>
      <p:sp>
        <p:nvSpPr>
          <p:cNvPr id="3" name="Title 2"/>
          <p:cNvSpPr>
            <a:spLocks noGrp="1"/>
          </p:cNvSpPr>
          <p:nvPr>
            <p:ph type="title"/>
          </p:nvPr>
        </p:nvSpPr>
        <p:spPr/>
        <p:txBody>
          <a:bodyPr/>
          <a:lstStyle/>
          <a:p>
            <a:r>
              <a:rPr lang="en-US" dirty="0" smtClean="0"/>
              <a:t>Signature Requirements</a:t>
            </a:r>
            <a:endParaRPr lang="en-US" dirty="0"/>
          </a:p>
        </p:txBody>
      </p:sp>
      <p:sp>
        <p:nvSpPr>
          <p:cNvPr id="4" name="Date Placeholder 3"/>
          <p:cNvSpPr>
            <a:spLocks noGrp="1"/>
          </p:cNvSpPr>
          <p:nvPr>
            <p:ph type="dt" sz="half" idx="10"/>
          </p:nvPr>
        </p:nvSpPr>
        <p:spPr/>
        <p:txBody>
          <a:bodyPr/>
          <a:lstStyle/>
          <a:p>
            <a:pPr>
              <a:defRPr/>
            </a:pPr>
            <a:fld id="{50C5B43D-C267-4FCD-9A65-C37FA57B5D10}" type="datetime1">
              <a:rPr lang="en-US" smtClean="0"/>
              <a:pPr>
                <a:defRPr/>
              </a:pPr>
              <a:t>10/10/2018</a:t>
            </a:fld>
            <a:endParaRPr lang="en-US" dirty="0"/>
          </a:p>
        </p:txBody>
      </p:sp>
      <p:sp>
        <p:nvSpPr>
          <p:cNvPr id="5" name="Slide Number Placeholder 4"/>
          <p:cNvSpPr>
            <a:spLocks noGrp="1"/>
          </p:cNvSpPr>
          <p:nvPr>
            <p:ph type="sldNum" sz="quarter" idx="12"/>
          </p:nvPr>
        </p:nvSpPr>
        <p:spPr/>
        <p:txBody>
          <a:bodyPr/>
          <a:lstStyle/>
          <a:p>
            <a:pPr>
              <a:defRPr/>
            </a:pPr>
            <a:fld id="{D63A62FE-B74E-4C2D-A8C5-C8CB0BDE75D3}" type="slidenum">
              <a:rPr lang="en-US" smtClean="0"/>
              <a:pPr>
                <a:defRPr/>
              </a:pPr>
              <a:t>43</a:t>
            </a:fld>
            <a:endParaRPr lang="en-US" dirty="0"/>
          </a:p>
        </p:txBody>
      </p:sp>
    </p:spTree>
    <p:extLst>
      <p:ext uri="{BB962C8B-B14F-4D97-AF65-F5344CB8AC3E}">
        <p14:creationId xmlns:p14="http://schemas.microsoft.com/office/powerpoint/2010/main" xmlns="" val="10297641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If the signature is missing on a progress note which </a:t>
            </a:r>
            <a:r>
              <a:rPr lang="en-US" b="1" dirty="0"/>
              <a:t>supports intent</a:t>
            </a:r>
            <a:r>
              <a:rPr lang="en-US" dirty="0"/>
              <a:t>, the ordering physician must complete an attestation statement and submit it with the </a:t>
            </a:r>
            <a:r>
              <a:rPr lang="en-US" dirty="0" smtClean="0"/>
              <a:t>response </a:t>
            </a:r>
            <a:endParaRPr lang="en-US" dirty="0"/>
          </a:p>
          <a:p>
            <a:pPr lvl="1"/>
            <a:r>
              <a:rPr lang="en-US" dirty="0"/>
              <a:t>Visit the </a:t>
            </a:r>
            <a:r>
              <a:rPr lang="en-US" u="sng" dirty="0"/>
              <a:t>CERT Provider website or Palmetto GBA website</a:t>
            </a:r>
            <a:r>
              <a:rPr lang="en-US" dirty="0"/>
              <a:t> for an example of a attestation statement</a:t>
            </a:r>
          </a:p>
          <a:p>
            <a:pPr lvl="1"/>
            <a:r>
              <a:rPr lang="en-US" dirty="0"/>
              <a:t>If the signature is illegible, an attestation statement or signature log is </a:t>
            </a:r>
            <a:r>
              <a:rPr lang="en-US" dirty="0" smtClean="0"/>
              <a:t>acceptable </a:t>
            </a:r>
            <a:endParaRPr lang="en-US" dirty="0"/>
          </a:p>
          <a:p>
            <a:r>
              <a:rPr lang="en-US" b="1" dirty="0">
                <a:solidFill>
                  <a:srgbClr val="C00000"/>
                </a:solidFill>
              </a:rPr>
              <a:t>Attestation statements are not acceptable for unsigned physician </a:t>
            </a:r>
            <a:r>
              <a:rPr lang="en-US" b="1" dirty="0" smtClean="0">
                <a:solidFill>
                  <a:srgbClr val="C00000"/>
                </a:solidFill>
              </a:rPr>
              <a:t>orders/requisitions </a:t>
            </a:r>
            <a:endParaRPr lang="en-US" b="1" dirty="0">
              <a:solidFill>
                <a:srgbClr val="C00000"/>
              </a:solidFill>
            </a:endParaRPr>
          </a:p>
          <a:p>
            <a:endParaRPr lang="en-US" dirty="0"/>
          </a:p>
          <a:p>
            <a:endParaRPr lang="en-US" dirty="0"/>
          </a:p>
        </p:txBody>
      </p:sp>
      <p:sp>
        <p:nvSpPr>
          <p:cNvPr id="3" name="Title 2"/>
          <p:cNvSpPr>
            <a:spLocks noGrp="1"/>
          </p:cNvSpPr>
          <p:nvPr>
            <p:ph type="title"/>
          </p:nvPr>
        </p:nvSpPr>
        <p:spPr/>
        <p:txBody>
          <a:bodyPr/>
          <a:lstStyle/>
          <a:p>
            <a:r>
              <a:rPr lang="en-US" dirty="0" smtClean="0"/>
              <a:t>Signature Requirements</a:t>
            </a:r>
            <a:endParaRPr lang="en-US" dirty="0"/>
          </a:p>
        </p:txBody>
      </p:sp>
      <p:sp>
        <p:nvSpPr>
          <p:cNvPr id="4" name="Date Placeholder 3"/>
          <p:cNvSpPr>
            <a:spLocks noGrp="1"/>
          </p:cNvSpPr>
          <p:nvPr>
            <p:ph type="dt" sz="half" idx="10"/>
          </p:nvPr>
        </p:nvSpPr>
        <p:spPr/>
        <p:txBody>
          <a:bodyPr/>
          <a:lstStyle/>
          <a:p>
            <a:pPr>
              <a:defRPr/>
            </a:pPr>
            <a:fld id="{50C5B43D-C267-4FCD-9A65-C37FA57B5D10}" type="datetime1">
              <a:rPr lang="en-US" smtClean="0"/>
              <a:pPr>
                <a:defRPr/>
              </a:pPr>
              <a:t>10/10/2018</a:t>
            </a:fld>
            <a:endParaRPr lang="en-US" dirty="0"/>
          </a:p>
        </p:txBody>
      </p:sp>
      <p:sp>
        <p:nvSpPr>
          <p:cNvPr id="5" name="Slide Number Placeholder 4"/>
          <p:cNvSpPr>
            <a:spLocks noGrp="1"/>
          </p:cNvSpPr>
          <p:nvPr>
            <p:ph type="sldNum" sz="quarter" idx="12"/>
          </p:nvPr>
        </p:nvSpPr>
        <p:spPr/>
        <p:txBody>
          <a:bodyPr/>
          <a:lstStyle/>
          <a:p>
            <a:pPr>
              <a:defRPr/>
            </a:pPr>
            <a:fld id="{D63A62FE-B74E-4C2D-A8C5-C8CB0BDE75D3}" type="slidenum">
              <a:rPr lang="en-US" smtClean="0"/>
              <a:pPr>
                <a:defRPr/>
              </a:pPr>
              <a:t>44</a:t>
            </a:fld>
            <a:endParaRPr lang="en-US" dirty="0"/>
          </a:p>
        </p:txBody>
      </p:sp>
    </p:spTree>
    <p:extLst>
      <p:ext uri="{BB962C8B-B14F-4D97-AF65-F5344CB8AC3E}">
        <p14:creationId xmlns:p14="http://schemas.microsoft.com/office/powerpoint/2010/main" xmlns="" val="19711300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u="sng" dirty="0" smtClean="0"/>
              <a:t>If </a:t>
            </a:r>
            <a:r>
              <a:rPr lang="en-US" b="1" u="sng" dirty="0"/>
              <a:t>you bill </a:t>
            </a:r>
            <a:r>
              <a:rPr lang="en-US" dirty="0" smtClean="0"/>
              <a:t>laboratory or other diagnostic </a:t>
            </a:r>
            <a:r>
              <a:rPr lang="en-US" dirty="0"/>
              <a:t>services to </a:t>
            </a:r>
            <a:r>
              <a:rPr lang="en-US" dirty="0" smtClean="0"/>
              <a:t>Medicare:</a:t>
            </a:r>
          </a:p>
          <a:p>
            <a:pPr lvl="1"/>
            <a:r>
              <a:rPr lang="en-US" dirty="0" smtClean="0"/>
              <a:t>You </a:t>
            </a:r>
            <a:r>
              <a:rPr lang="en-US" dirty="0"/>
              <a:t>must obtain the treating physician’s signed order (or progress note to support intent to order</a:t>
            </a:r>
            <a:r>
              <a:rPr lang="en-US" dirty="0" smtClean="0"/>
              <a:t>); and </a:t>
            </a:r>
          </a:p>
          <a:p>
            <a:pPr lvl="1"/>
            <a:r>
              <a:rPr lang="en-US" dirty="0" smtClean="0"/>
              <a:t>Documentation </a:t>
            </a:r>
            <a:r>
              <a:rPr lang="en-US" dirty="0"/>
              <a:t>to support medical necessity for the ordered service(s</a:t>
            </a:r>
            <a:r>
              <a:rPr lang="en-US" dirty="0" smtClean="0"/>
              <a:t>) </a:t>
            </a:r>
          </a:p>
          <a:p>
            <a:pPr lvl="1"/>
            <a:endParaRPr lang="en-US" dirty="0"/>
          </a:p>
          <a:p>
            <a:pPr lvl="1"/>
            <a:r>
              <a:rPr lang="en-US" dirty="0" smtClean="0"/>
              <a:t>Special Note: These </a:t>
            </a:r>
            <a:r>
              <a:rPr lang="en-US" dirty="0"/>
              <a:t>records may be housed at another </a:t>
            </a:r>
            <a:r>
              <a:rPr lang="en-US" dirty="0" smtClean="0"/>
              <a:t>practitioner’s office or facility (for </a:t>
            </a:r>
            <a:r>
              <a:rPr lang="en-US" dirty="0"/>
              <a:t>example, a nursing facility, hospital, or referring </a:t>
            </a:r>
            <a:r>
              <a:rPr lang="en-US" dirty="0" smtClean="0"/>
              <a:t>physician)</a:t>
            </a:r>
          </a:p>
          <a:p>
            <a:pPr marL="457200" lvl="1"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Billing Provider</a:t>
            </a:r>
            <a:endParaRPr lang="en-US" dirty="0"/>
          </a:p>
        </p:txBody>
      </p:sp>
      <p:sp>
        <p:nvSpPr>
          <p:cNvPr id="4" name="Date Placeholder 3"/>
          <p:cNvSpPr>
            <a:spLocks noGrp="1"/>
          </p:cNvSpPr>
          <p:nvPr>
            <p:ph type="dt" sz="half" idx="10"/>
          </p:nvPr>
        </p:nvSpPr>
        <p:spPr/>
        <p:txBody>
          <a:bodyPr/>
          <a:lstStyle/>
          <a:p>
            <a:pPr>
              <a:defRPr/>
            </a:pPr>
            <a:fld id="{50C5B43D-C267-4FCD-9A65-C37FA57B5D10}" type="datetime1">
              <a:rPr lang="en-US" smtClean="0"/>
              <a:pPr>
                <a:defRPr/>
              </a:pPr>
              <a:t>10/10/2018</a:t>
            </a:fld>
            <a:endParaRPr lang="en-US" dirty="0"/>
          </a:p>
        </p:txBody>
      </p:sp>
      <p:sp>
        <p:nvSpPr>
          <p:cNvPr id="5" name="Slide Number Placeholder 4"/>
          <p:cNvSpPr>
            <a:spLocks noGrp="1"/>
          </p:cNvSpPr>
          <p:nvPr>
            <p:ph type="sldNum" sz="quarter" idx="12"/>
          </p:nvPr>
        </p:nvSpPr>
        <p:spPr/>
        <p:txBody>
          <a:bodyPr/>
          <a:lstStyle/>
          <a:p>
            <a:pPr>
              <a:defRPr/>
            </a:pPr>
            <a:fld id="{D63A62FE-B74E-4C2D-A8C5-C8CB0BDE75D3}" type="slidenum">
              <a:rPr lang="en-US" smtClean="0"/>
              <a:pPr>
                <a:defRPr/>
              </a:pPr>
              <a:t>45</a:t>
            </a:fld>
            <a:endParaRPr lang="en-US" dirty="0"/>
          </a:p>
        </p:txBody>
      </p:sp>
    </p:spTree>
    <p:extLst>
      <p:ext uri="{BB962C8B-B14F-4D97-AF65-F5344CB8AC3E}">
        <p14:creationId xmlns:p14="http://schemas.microsoft.com/office/powerpoint/2010/main" xmlns="" val="30436152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5193" y="1410641"/>
            <a:ext cx="7458025" cy="4373563"/>
          </a:xfrm>
        </p:spPr>
        <p:txBody>
          <a:bodyPr>
            <a:normAutofit fontScale="85000" lnSpcReduction="20000"/>
          </a:bodyPr>
          <a:lstStyle/>
          <a:p>
            <a:r>
              <a:rPr lang="en-US" b="1" u="sng" dirty="0" smtClean="0"/>
              <a:t>If you order </a:t>
            </a:r>
            <a:r>
              <a:rPr lang="en-US" dirty="0"/>
              <a:t>diagnostic services for Medicare </a:t>
            </a:r>
            <a:r>
              <a:rPr lang="en-US" dirty="0" smtClean="0"/>
              <a:t>patients you must </a:t>
            </a:r>
            <a:r>
              <a:rPr lang="en-US" dirty="0"/>
              <a:t>also maintain documentation of the order/intent to order and medical necessity of the service(s) in the patient’s medical record. </a:t>
            </a:r>
            <a:endParaRPr lang="en-US" dirty="0" smtClean="0"/>
          </a:p>
          <a:p>
            <a:r>
              <a:rPr lang="en-US" dirty="0" smtClean="0"/>
              <a:t>Keep </a:t>
            </a:r>
            <a:r>
              <a:rPr lang="en-US" dirty="0"/>
              <a:t>this information available and submit it, along with the test results, upon request for a Medicare claim review. </a:t>
            </a:r>
            <a:endParaRPr lang="en-US" dirty="0" smtClean="0"/>
          </a:p>
          <a:p>
            <a:r>
              <a:rPr lang="en-US" dirty="0" smtClean="0"/>
              <a:t>Cooperation </a:t>
            </a:r>
            <a:r>
              <a:rPr lang="en-US" dirty="0"/>
              <a:t>among ordering/referring providers and facilities that perform diagnostic tests is crucial to reducing errors and avoiding claim denials. </a:t>
            </a:r>
          </a:p>
        </p:txBody>
      </p:sp>
      <p:sp>
        <p:nvSpPr>
          <p:cNvPr id="3" name="Title 2"/>
          <p:cNvSpPr>
            <a:spLocks noGrp="1"/>
          </p:cNvSpPr>
          <p:nvPr>
            <p:ph type="title"/>
          </p:nvPr>
        </p:nvSpPr>
        <p:spPr/>
        <p:txBody>
          <a:bodyPr/>
          <a:lstStyle/>
          <a:p>
            <a:r>
              <a:rPr lang="en-US" dirty="0" smtClean="0"/>
              <a:t>Ordering Provider</a:t>
            </a:r>
            <a:endParaRPr lang="en-US" dirty="0"/>
          </a:p>
        </p:txBody>
      </p:sp>
      <p:sp>
        <p:nvSpPr>
          <p:cNvPr id="4" name="Date Placeholder 3"/>
          <p:cNvSpPr>
            <a:spLocks noGrp="1"/>
          </p:cNvSpPr>
          <p:nvPr>
            <p:ph type="dt" sz="half" idx="10"/>
          </p:nvPr>
        </p:nvSpPr>
        <p:spPr/>
        <p:txBody>
          <a:bodyPr/>
          <a:lstStyle/>
          <a:p>
            <a:pPr>
              <a:defRPr/>
            </a:pPr>
            <a:fld id="{50C5B43D-C267-4FCD-9A65-C37FA57B5D10}" type="datetime1">
              <a:rPr lang="en-US" smtClean="0"/>
              <a:pPr>
                <a:defRPr/>
              </a:pPr>
              <a:t>10/10/2018</a:t>
            </a:fld>
            <a:endParaRPr lang="en-US" dirty="0"/>
          </a:p>
        </p:txBody>
      </p:sp>
      <p:sp>
        <p:nvSpPr>
          <p:cNvPr id="5" name="Slide Number Placeholder 4"/>
          <p:cNvSpPr>
            <a:spLocks noGrp="1"/>
          </p:cNvSpPr>
          <p:nvPr>
            <p:ph type="sldNum" sz="quarter" idx="12"/>
          </p:nvPr>
        </p:nvSpPr>
        <p:spPr/>
        <p:txBody>
          <a:bodyPr/>
          <a:lstStyle/>
          <a:p>
            <a:pPr>
              <a:defRPr/>
            </a:pPr>
            <a:fld id="{D63A62FE-B74E-4C2D-A8C5-C8CB0BDE75D3}" type="slidenum">
              <a:rPr lang="en-US" smtClean="0"/>
              <a:pPr>
                <a:defRPr/>
              </a:pPr>
              <a:t>46</a:t>
            </a:fld>
            <a:endParaRPr lang="en-US"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34115" y="5147996"/>
            <a:ext cx="1279052" cy="1272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03218" y="5407726"/>
            <a:ext cx="540815" cy="376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7934115" y="5803566"/>
            <a:ext cx="864339" cy="307777"/>
          </a:xfrm>
          <a:prstGeom prst="rect">
            <a:avLst/>
          </a:prstGeom>
          <a:noFill/>
        </p:spPr>
        <p:txBody>
          <a:bodyPr wrap="none" rtlCol="0">
            <a:spAutoFit/>
          </a:bodyPr>
          <a:lstStyle/>
          <a:p>
            <a:r>
              <a:rPr lang="en-US" sz="1400" b="1" dirty="0" smtClean="0"/>
              <a:t>MM9112</a:t>
            </a:r>
            <a:endParaRPr lang="en-US" sz="1400" b="1" dirty="0"/>
          </a:p>
        </p:txBody>
      </p:sp>
    </p:spTree>
    <p:extLst>
      <p:ext uri="{BB962C8B-B14F-4D97-AF65-F5344CB8AC3E}">
        <p14:creationId xmlns:p14="http://schemas.microsoft.com/office/powerpoint/2010/main" xmlns="" val="1450247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81000" y="457200"/>
            <a:ext cx="8229600" cy="1249363"/>
          </a:xfrm>
        </p:spPr>
        <p:txBody>
          <a:bodyPr/>
          <a:lstStyle/>
          <a:p>
            <a:r>
              <a:rPr lang="en-US" altLang="en-US" dirty="0" smtClean="0"/>
              <a:t>Error Reduction </a:t>
            </a:r>
          </a:p>
        </p:txBody>
      </p:sp>
      <p:sp>
        <p:nvSpPr>
          <p:cNvPr id="19459" name="Content Placeholder 2"/>
          <p:cNvSpPr>
            <a:spLocks noGrp="1"/>
          </p:cNvSpPr>
          <p:nvPr>
            <p:ph idx="1"/>
          </p:nvPr>
        </p:nvSpPr>
        <p:spPr>
          <a:xfrm>
            <a:off x="914400" y="1752600"/>
            <a:ext cx="7772400" cy="5105400"/>
          </a:xfrm>
        </p:spPr>
        <p:txBody>
          <a:bodyPr/>
          <a:lstStyle/>
          <a:p>
            <a:pPr>
              <a:defRPr/>
            </a:pPr>
            <a:r>
              <a:rPr lang="en-US" altLang="en-US" dirty="0" smtClean="0"/>
              <a:t>Errors </a:t>
            </a:r>
            <a:r>
              <a:rPr lang="en-US" altLang="en-US" dirty="0"/>
              <a:t>require </a:t>
            </a:r>
            <a:r>
              <a:rPr lang="en-US" altLang="en-US" dirty="0" smtClean="0"/>
              <a:t>maintenance</a:t>
            </a:r>
          </a:p>
          <a:p>
            <a:pPr>
              <a:defRPr/>
            </a:pPr>
            <a:r>
              <a:rPr lang="en-US" altLang="en-US" sz="2800" dirty="0" smtClean="0"/>
              <a:t>I</a:t>
            </a:r>
            <a:r>
              <a:rPr lang="en-US" altLang="en-US" dirty="0" smtClean="0"/>
              <a:t>n order to have successful paid claims, providers must conduct maintenance</a:t>
            </a:r>
          </a:p>
          <a:p>
            <a:pPr>
              <a:defRPr/>
            </a:pPr>
            <a:r>
              <a:rPr lang="en-US" altLang="en-US" dirty="0" smtClean="0"/>
              <a:t>Self audits will decrease the common “error” threads that weave through the system causing a disconnect between claim submission and claim payment</a:t>
            </a:r>
          </a:p>
          <a:p>
            <a:pPr>
              <a:defRPr/>
            </a:pPr>
            <a:endParaRPr lang="en-US" altLang="en-US" dirty="0" smtClean="0"/>
          </a:p>
          <a:p>
            <a:pPr>
              <a:defRPr/>
            </a:pPr>
            <a:endParaRPr lang="en-US" altLang="en-US" dirty="0" smtClean="0"/>
          </a:p>
          <a:p>
            <a:pPr marL="0" indent="0">
              <a:buFont typeface="Arial" charset="0"/>
              <a:buNone/>
              <a:defRPr/>
            </a:pPr>
            <a:endParaRPr lang="en-US" altLang="en-US" dirty="0" smtClean="0"/>
          </a:p>
        </p:txBody>
      </p:sp>
      <p:sp>
        <p:nvSpPr>
          <p:cNvPr id="50180" name="Slide Number Placeholder 1"/>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l" eaLnBrk="1" fontAlgn="base" hangingPunct="1">
              <a:spcBef>
                <a:spcPct val="0"/>
              </a:spcBef>
              <a:spcAft>
                <a:spcPct val="0"/>
              </a:spcAft>
              <a:buFontTx/>
              <a:buNone/>
            </a:pPr>
            <a:fld id="{0388DB34-4A6F-4C50-B2AD-9F6C8E96E545}" type="slidenum">
              <a:rPr lang="en-US" altLang="en-US" sz="1200" smtClean="0">
                <a:solidFill>
                  <a:srgbClr val="004357"/>
                </a:solidFill>
                <a:latin typeface="Century Gothic" pitchFamily="34" charset="0"/>
                <a:cs typeface="Arial" charset="0"/>
              </a:rPr>
              <a:pPr algn="l" eaLnBrk="1" fontAlgn="base" hangingPunct="1">
                <a:spcBef>
                  <a:spcPct val="0"/>
                </a:spcBef>
                <a:spcAft>
                  <a:spcPct val="0"/>
                </a:spcAft>
                <a:buFontTx/>
                <a:buNone/>
              </a:pPr>
              <a:t>47</a:t>
            </a:fld>
            <a:endParaRPr lang="en-US" altLang="en-US" sz="1200" dirty="0" smtClean="0">
              <a:solidFill>
                <a:srgbClr val="004357"/>
              </a:solidFill>
              <a:latin typeface="Century Gothic" pitchFamily="34" charset="0"/>
              <a:cs typeface="Arial" charset="0"/>
            </a:endParaRPr>
          </a:p>
        </p:txBody>
      </p:sp>
      <p:sp>
        <p:nvSpPr>
          <p:cNvPr id="2" name="Date Placeholder 1"/>
          <p:cNvSpPr>
            <a:spLocks noGrp="1"/>
          </p:cNvSpPr>
          <p:nvPr>
            <p:ph type="dt" sz="quarter" idx="10"/>
          </p:nvPr>
        </p:nvSpPr>
        <p:spPr/>
        <p:txBody>
          <a:bodyPr/>
          <a:lstStyle/>
          <a:p>
            <a:pPr>
              <a:defRPr/>
            </a:pPr>
            <a:fld id="{B0BEE7FB-898A-495C-B038-26552402AF15}" type="datetime1">
              <a:rPr lang="en-US"/>
              <a:pPr>
                <a:defRPr/>
              </a:pPr>
              <a:t>10/10/2018</a:t>
            </a:fld>
            <a:endParaRPr lang="en-US" dirty="0"/>
          </a:p>
        </p:txBody>
      </p:sp>
    </p:spTree>
    <p:extLst>
      <p:ext uri="{BB962C8B-B14F-4D97-AF65-F5344CB8AC3E}">
        <p14:creationId xmlns:p14="http://schemas.microsoft.com/office/powerpoint/2010/main" xmlns="" val="4039317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t>
            </a:r>
            <a:r>
              <a:rPr lang="en-US" dirty="0" smtClean="0"/>
              <a:t>Proactive Approach</a:t>
            </a:r>
            <a:endParaRPr lang="en-US" dirty="0"/>
          </a:p>
        </p:txBody>
      </p:sp>
      <p:sp>
        <p:nvSpPr>
          <p:cNvPr id="3" name="Content Placeholder 2"/>
          <p:cNvSpPr>
            <a:spLocks noGrp="1"/>
          </p:cNvSpPr>
          <p:nvPr>
            <p:ph idx="1"/>
          </p:nvPr>
        </p:nvSpPr>
        <p:spPr>
          <a:xfrm>
            <a:off x="914400" y="1600200"/>
            <a:ext cx="7391400" cy="4525963"/>
          </a:xfrm>
        </p:spPr>
        <p:txBody>
          <a:bodyPr>
            <a:normAutofit fontScale="77500" lnSpcReduction="20000"/>
          </a:bodyPr>
          <a:lstStyle/>
          <a:p>
            <a:pPr marL="82296" indent="0">
              <a:buNone/>
            </a:pPr>
            <a:r>
              <a:rPr lang="en-US" altLang="en-US" dirty="0"/>
              <a:t>Use a tracking system for ALL medical record </a:t>
            </a:r>
            <a:r>
              <a:rPr lang="en-US" altLang="en-US" dirty="0" smtClean="0"/>
              <a:t>requests</a:t>
            </a:r>
            <a:endParaRPr lang="en-US" altLang="en-US" dirty="0"/>
          </a:p>
          <a:p>
            <a:pPr lvl="1">
              <a:buFont typeface="Arial" panose="020B0604020202020204" pitchFamily="34" charset="0"/>
              <a:buChar char="•"/>
              <a:defRPr/>
            </a:pPr>
            <a:r>
              <a:rPr lang="en-US" altLang="en-US" dirty="0"/>
              <a:t>Log </a:t>
            </a:r>
            <a:r>
              <a:rPr lang="en-US" altLang="en-US" dirty="0" smtClean="0"/>
              <a:t>each request </a:t>
            </a:r>
            <a:r>
              <a:rPr lang="en-US" altLang="en-US" dirty="0"/>
              <a:t>and note the due date</a:t>
            </a:r>
          </a:p>
          <a:p>
            <a:pPr lvl="1">
              <a:buFont typeface="Arial" panose="020B0604020202020204" pitchFamily="34" charset="0"/>
              <a:buChar char="•"/>
              <a:defRPr/>
            </a:pPr>
            <a:r>
              <a:rPr lang="en-US" altLang="en-US" dirty="0"/>
              <a:t>Review the request, pull the records</a:t>
            </a:r>
          </a:p>
          <a:p>
            <a:pPr lvl="1">
              <a:buFont typeface="Arial" panose="020B0604020202020204" pitchFamily="34" charset="0"/>
              <a:buChar char="•"/>
              <a:defRPr/>
            </a:pPr>
            <a:r>
              <a:rPr lang="en-US" altLang="en-US" dirty="0"/>
              <a:t>Use </a:t>
            </a:r>
            <a:r>
              <a:rPr lang="en-US" altLang="en-US" dirty="0" smtClean="0"/>
              <a:t>lists </a:t>
            </a:r>
            <a:r>
              <a:rPr lang="en-US" altLang="en-US" dirty="0"/>
              <a:t>available on the Palmetto GBA website</a:t>
            </a:r>
          </a:p>
          <a:p>
            <a:pPr lvl="1">
              <a:buFont typeface="Arial" panose="020B0604020202020204" pitchFamily="34" charset="0"/>
              <a:buChar char="•"/>
              <a:defRPr/>
            </a:pPr>
            <a:r>
              <a:rPr lang="en-US" altLang="en-US" dirty="0"/>
              <a:t>Review the records and authentication</a:t>
            </a:r>
          </a:p>
          <a:p>
            <a:pPr lvl="1">
              <a:buFont typeface="Arial" panose="020B0604020202020204" pitchFamily="34" charset="0"/>
              <a:buChar char="•"/>
              <a:defRPr/>
            </a:pPr>
            <a:r>
              <a:rPr lang="en-US" altLang="en-US" dirty="0"/>
              <a:t>Do the records support </a:t>
            </a:r>
            <a:r>
              <a:rPr lang="en-US" altLang="en-US" b="1" i="1" u="sng" dirty="0"/>
              <a:t>each</a:t>
            </a:r>
            <a:r>
              <a:rPr lang="en-US" altLang="en-US" dirty="0"/>
              <a:t> service </a:t>
            </a:r>
            <a:r>
              <a:rPr lang="en-US" altLang="en-US" dirty="0" smtClean="0"/>
              <a:t>billed?</a:t>
            </a:r>
          </a:p>
          <a:p>
            <a:pPr lvl="1">
              <a:buFont typeface="Arial" panose="020B0604020202020204" pitchFamily="34" charset="0"/>
              <a:buChar char="•"/>
              <a:defRPr/>
            </a:pPr>
            <a:r>
              <a:rPr lang="en-US" altLang="en-US" dirty="0" smtClean="0"/>
              <a:t>If </a:t>
            </a:r>
            <a:r>
              <a:rPr lang="en-US" altLang="en-US" dirty="0"/>
              <a:t>records are for a diagnostic service you must include:</a:t>
            </a:r>
          </a:p>
          <a:p>
            <a:pPr lvl="2">
              <a:buFont typeface="Arial" charset="0"/>
              <a:buChar char="•"/>
              <a:defRPr/>
            </a:pPr>
            <a:r>
              <a:rPr lang="en-US" altLang="en-US" sz="2100" dirty="0" smtClean="0"/>
              <a:t>Signed </a:t>
            </a:r>
            <a:r>
              <a:rPr lang="en-US" altLang="en-US" sz="2100" dirty="0"/>
              <a:t>order for the services along with documentation of the medical necessity for each test</a:t>
            </a:r>
          </a:p>
          <a:p>
            <a:pPr lvl="2">
              <a:buFont typeface="Arial" charset="0"/>
              <a:buChar char="•"/>
              <a:defRPr/>
            </a:pPr>
            <a:r>
              <a:rPr lang="en-US" altLang="en-US" sz="2100" dirty="0"/>
              <a:t>Test </a:t>
            </a:r>
            <a:r>
              <a:rPr lang="en-US" altLang="en-US" sz="2100" dirty="0" smtClean="0"/>
              <a:t>results</a:t>
            </a:r>
          </a:p>
          <a:p>
            <a:pPr lvl="1">
              <a:buFont typeface="Arial" charset="0"/>
              <a:buChar char="•"/>
              <a:defRPr/>
            </a:pPr>
            <a:r>
              <a:rPr lang="en-US" altLang="en-US" dirty="0" smtClean="0"/>
              <a:t>Document the log </a:t>
            </a:r>
            <a:r>
              <a:rPr lang="en-US" altLang="en-US" b="1" i="1" u="sng" dirty="0" smtClean="0"/>
              <a:t>when</a:t>
            </a:r>
            <a:r>
              <a:rPr lang="en-US" altLang="en-US" dirty="0" smtClean="0"/>
              <a:t> the documentation was submitted along with </a:t>
            </a:r>
            <a:r>
              <a:rPr lang="en-US" altLang="en-US" b="1" i="1" u="sng" dirty="0" smtClean="0"/>
              <a:t>what</a:t>
            </a:r>
            <a:r>
              <a:rPr lang="en-US" altLang="en-US" dirty="0" smtClean="0"/>
              <a:t> documentation was submitted</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9F4C4317-5B5C-4B46-B66E-908A2E334833}" type="slidenum">
              <a:rPr lang="en-US" smtClean="0"/>
              <a:pPr/>
              <a:t>48</a:t>
            </a:fld>
            <a:endParaRPr lang="en-US" dirty="0"/>
          </a:p>
        </p:txBody>
      </p:sp>
    </p:spTree>
    <p:extLst>
      <p:ext uri="{BB962C8B-B14F-4D97-AF65-F5344CB8AC3E}">
        <p14:creationId xmlns:p14="http://schemas.microsoft.com/office/powerpoint/2010/main" xmlns="" val="8857110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smtClean="0"/>
              <a:t>Check and Double Check!</a:t>
            </a:r>
          </a:p>
        </p:txBody>
      </p:sp>
      <p:sp>
        <p:nvSpPr>
          <p:cNvPr id="56323" name="Content Placeholder 2"/>
          <p:cNvSpPr>
            <a:spLocks noGrp="1"/>
          </p:cNvSpPr>
          <p:nvPr>
            <p:ph idx="1"/>
          </p:nvPr>
        </p:nvSpPr>
        <p:spPr>
          <a:xfrm>
            <a:off x="1371600" y="1828800"/>
            <a:ext cx="7434263" cy="4495800"/>
          </a:xfrm>
        </p:spPr>
        <p:txBody>
          <a:bodyPr/>
          <a:lstStyle/>
          <a:p>
            <a:r>
              <a:rPr lang="en-US" altLang="en-US" dirty="0" smtClean="0"/>
              <a:t>Submit medical records that are:</a:t>
            </a:r>
          </a:p>
          <a:p>
            <a:pPr lvl="1"/>
            <a:r>
              <a:rPr lang="en-US" altLang="en-US" dirty="0" smtClean="0"/>
              <a:t>For the right beneficiary</a:t>
            </a:r>
          </a:p>
          <a:p>
            <a:pPr lvl="1"/>
            <a:r>
              <a:rPr lang="en-US" altLang="en-US" dirty="0" smtClean="0"/>
              <a:t>Right date of service</a:t>
            </a:r>
          </a:p>
          <a:p>
            <a:pPr lvl="1"/>
            <a:r>
              <a:rPr lang="en-US" altLang="en-US" dirty="0" smtClean="0"/>
              <a:t>Complete documentation for every service</a:t>
            </a:r>
          </a:p>
          <a:p>
            <a:pPr lvl="1"/>
            <a:r>
              <a:rPr lang="en-US" altLang="en-US" dirty="0" smtClean="0"/>
              <a:t>Right order(or intent to order) for the patient</a:t>
            </a:r>
          </a:p>
          <a:p>
            <a:pPr lvl="1"/>
            <a:r>
              <a:rPr lang="en-US" altLang="en-US" dirty="0" smtClean="0"/>
              <a:t>Support medical necessity for each service</a:t>
            </a:r>
          </a:p>
        </p:txBody>
      </p:sp>
      <p:sp>
        <p:nvSpPr>
          <p:cNvPr id="2" name="Date Placeholder 1"/>
          <p:cNvSpPr>
            <a:spLocks noGrp="1"/>
          </p:cNvSpPr>
          <p:nvPr>
            <p:ph type="dt" sz="quarter" idx="10"/>
          </p:nvPr>
        </p:nvSpPr>
        <p:spPr>
          <a:xfrm>
            <a:off x="381000" y="6248400"/>
            <a:ext cx="2057400" cy="365125"/>
          </a:xfrm>
        </p:spPr>
        <p:txBody>
          <a:bodyPr/>
          <a:lstStyle/>
          <a:p>
            <a:pPr>
              <a:defRPr/>
            </a:pPr>
            <a:fld id="{8E32B4AA-387D-4F67-ABDE-D79F7ED621FA}" type="datetime1">
              <a:rPr lang="en-US"/>
              <a:pPr>
                <a:defRPr/>
              </a:pPr>
              <a:t>10/10/2018</a:t>
            </a:fld>
            <a:endParaRPr lang="en-US" dirty="0"/>
          </a:p>
        </p:txBody>
      </p:sp>
    </p:spTree>
    <p:extLst>
      <p:ext uri="{BB962C8B-B14F-4D97-AF65-F5344CB8AC3E}">
        <p14:creationId xmlns:p14="http://schemas.microsoft.com/office/powerpoint/2010/main" xmlns="" val="1166129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p:cNvSpPr>
          <p:nvPr>
            <p:ph type="title"/>
          </p:nvPr>
        </p:nvSpPr>
        <p:spPr>
          <a:noFill/>
        </p:spPr>
        <p:txBody>
          <a:bodyPr/>
          <a:lstStyle/>
          <a:p>
            <a:r>
              <a:rPr lang="en-US" altLang="en-US" dirty="0" smtClean="0"/>
              <a:t>New Medicare Card</a:t>
            </a:r>
          </a:p>
        </p:txBody>
      </p:sp>
      <p:sp>
        <p:nvSpPr>
          <p:cNvPr id="15362" name="Content Placeholder 1"/>
          <p:cNvSpPr>
            <a:spLocks noGrp="1"/>
          </p:cNvSpPr>
          <p:nvPr>
            <p:ph idx="1"/>
          </p:nvPr>
        </p:nvSpPr>
        <p:spPr/>
        <p:txBody>
          <a:bodyPr>
            <a:normAutofit/>
          </a:bodyPr>
          <a:lstStyle/>
          <a:p>
            <a:pPr>
              <a:defRPr/>
            </a:pPr>
            <a:endParaRPr lang="en-US" altLang="en-US" dirty="0" smtClean="0"/>
          </a:p>
          <a:p>
            <a:pPr>
              <a:defRPr/>
            </a:pPr>
            <a:endParaRPr lang="en-US" altLang="en-US" dirty="0"/>
          </a:p>
          <a:p>
            <a:pPr>
              <a:defRPr/>
            </a:pPr>
            <a:endParaRPr lang="en-US" altLang="en-US" dirty="0" smtClean="0"/>
          </a:p>
          <a:p>
            <a:pPr>
              <a:defRPr/>
            </a:pPr>
            <a:endParaRPr lang="en-US" altLang="en-US" dirty="0"/>
          </a:p>
          <a:p>
            <a:pPr>
              <a:defRPr/>
            </a:pPr>
            <a:endParaRPr lang="en-US" altLang="en-US" dirty="0" smtClean="0"/>
          </a:p>
          <a:p>
            <a:endParaRPr lang="en-US" dirty="0" smtClean="0"/>
          </a:p>
          <a:p>
            <a:endParaRPr lang="en-US" dirty="0"/>
          </a:p>
          <a:p>
            <a:pPr marL="457200" lvl="1" indent="0">
              <a:buFont typeface="Arial" charset="0"/>
              <a:buNone/>
              <a:defRPr/>
            </a:pPr>
            <a:endParaRPr lang="en-US" altLang="en-US" dirty="0" smtClean="0"/>
          </a:p>
          <a:p>
            <a:pPr lvl="1">
              <a:defRPr/>
            </a:pPr>
            <a:endParaRPr lang="en-US" altLang="en-US" dirty="0"/>
          </a:p>
          <a:p>
            <a:pPr lvl="1">
              <a:defRPr/>
            </a:pPr>
            <a:endParaRPr lang="en-US" altLang="en-US" dirty="0" smtClean="0"/>
          </a:p>
        </p:txBody>
      </p:sp>
      <p:sp>
        <p:nvSpPr>
          <p:cNvPr id="4" name="Date Placeholder 3"/>
          <p:cNvSpPr>
            <a:spLocks noGrp="1"/>
          </p:cNvSpPr>
          <p:nvPr>
            <p:ph type="dt" sz="half" idx="10"/>
          </p:nvPr>
        </p:nvSpPr>
        <p:spPr/>
        <p:txBody>
          <a:bodyPr/>
          <a:lstStyle/>
          <a:p>
            <a:pPr>
              <a:defRPr/>
            </a:pPr>
            <a:fld id="{7DDF0F4C-BF7C-4EA8-90A5-1CC7529D99A9}" type="datetime1">
              <a:rPr lang="en-US" smtClean="0"/>
              <a:pPr>
                <a:defRPr/>
              </a:pPr>
              <a:t>10/10/2018</a:t>
            </a:fld>
            <a:endParaRPr lang="en-US" dirty="0"/>
          </a:p>
        </p:txBody>
      </p:sp>
      <p:sp>
        <p:nvSpPr>
          <p:cNvPr id="5" name="Slide Number Placeholder 4"/>
          <p:cNvSpPr>
            <a:spLocks noGrp="1"/>
          </p:cNvSpPr>
          <p:nvPr>
            <p:ph type="sldNum" sz="quarter" idx="12"/>
          </p:nvPr>
        </p:nvSpPr>
        <p:spPr/>
        <p:txBody>
          <a:bodyPr/>
          <a:lstStyle/>
          <a:p>
            <a:pPr>
              <a:defRPr/>
            </a:pPr>
            <a:fld id="{CE812166-8B27-4958-9C62-AB855158FF48}" type="slidenum">
              <a:rPr lang="en-US" smtClean="0"/>
              <a:pPr>
                <a:defRPr/>
              </a:pPr>
              <a:t>5</a:t>
            </a:fld>
            <a:endParaRPr lang="en-US" dirty="0"/>
          </a:p>
        </p:txBody>
      </p:sp>
      <p:sp>
        <p:nvSpPr>
          <p:cNvPr id="3" name="TextBox 2"/>
          <p:cNvSpPr txBox="1"/>
          <p:nvPr/>
        </p:nvSpPr>
        <p:spPr>
          <a:xfrm>
            <a:off x="841838" y="2776561"/>
            <a:ext cx="7391400" cy="2954655"/>
          </a:xfrm>
          <a:prstGeom prst="rect">
            <a:avLst/>
          </a:prstGeom>
          <a:noFill/>
        </p:spPr>
        <p:txBody>
          <a:bodyPr wrap="square" rtlCol="0">
            <a:spAutoFit/>
          </a:bodyPr>
          <a:lstStyle/>
          <a:p>
            <a:pPr marL="3943350" lvl="8" indent="-285750" algn="ctr">
              <a:buFont typeface="Arial" panose="020B0604020202020204" pitchFamily="34" charset="0"/>
              <a:buChar char="•"/>
            </a:pPr>
            <a:endParaRPr lang="en-US" altLang="en-US" sz="2400" dirty="0" smtClean="0"/>
          </a:p>
          <a:p>
            <a:pPr marL="285750" indent="-285750" algn="ctr">
              <a:buFont typeface="Arial" panose="020B0604020202020204" pitchFamily="34" charset="0"/>
              <a:buChar char="•"/>
            </a:pPr>
            <a:endParaRPr lang="en-US" altLang="en-US" sz="2400" dirty="0"/>
          </a:p>
          <a:p>
            <a:pPr marL="285750" indent="-285750" algn="ctr">
              <a:buFont typeface="Arial" panose="020B0604020202020204" pitchFamily="34" charset="0"/>
              <a:buChar char="•"/>
            </a:pPr>
            <a:endParaRPr lang="en-US" altLang="en-US" sz="2400" dirty="0" smtClean="0"/>
          </a:p>
          <a:p>
            <a:pPr marL="285750" indent="-285750" algn="ctr">
              <a:buFont typeface="Arial" panose="020B0604020202020204" pitchFamily="34" charset="0"/>
              <a:buChar char="•"/>
            </a:pPr>
            <a:endParaRPr lang="en-US" altLang="en-US" sz="2400" dirty="0"/>
          </a:p>
          <a:p>
            <a:pPr marL="285750" indent="-285750" algn="ctr">
              <a:buFont typeface="Arial" panose="020B0604020202020204" pitchFamily="34" charset="0"/>
              <a:buChar char="•"/>
            </a:pPr>
            <a:endParaRPr lang="en-US" altLang="en-US" sz="2400" dirty="0" smtClean="0"/>
          </a:p>
          <a:p>
            <a:pPr marL="285750" indent="-285750" algn="ctr">
              <a:buFont typeface="Arial" panose="020B0604020202020204" pitchFamily="34" charset="0"/>
              <a:buChar char="•"/>
            </a:pPr>
            <a:endParaRPr lang="en-US" altLang="en-US" sz="2400" dirty="0" smtClean="0"/>
          </a:p>
          <a:p>
            <a:pPr marL="285750" indent="-285750" algn="ctr">
              <a:buFont typeface="Arial" panose="020B0604020202020204" pitchFamily="34" charset="0"/>
              <a:buChar char="•"/>
            </a:pPr>
            <a:endParaRPr lang="en-US" altLang="en-US" sz="2400" dirty="0" smtClean="0"/>
          </a:p>
          <a:p>
            <a:pPr algn="ctr"/>
            <a:r>
              <a:rPr lang="en-US" dirty="0" smtClean="0"/>
              <a:t> </a:t>
            </a:r>
            <a:endParaRPr lang="en-US" dirty="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333" y="4596787"/>
            <a:ext cx="2316201" cy="14679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0"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1838" y="2275450"/>
            <a:ext cx="2225634" cy="15738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841838" y="1524000"/>
            <a:ext cx="7581104" cy="830997"/>
          </a:xfrm>
          <a:prstGeom prst="rect">
            <a:avLst/>
          </a:prstGeom>
        </p:spPr>
        <p:txBody>
          <a:bodyPr wrap="square">
            <a:spAutoFit/>
          </a:bodyPr>
          <a:lstStyle/>
          <a:p>
            <a:pPr marL="285750" indent="-285750" algn="ctr">
              <a:buFont typeface="Arial" panose="020B0604020202020204" pitchFamily="34" charset="0"/>
              <a:buChar char="•"/>
            </a:pPr>
            <a:r>
              <a:rPr lang="en-US" altLang="en-US" sz="2400" dirty="0"/>
              <a:t>By </a:t>
            </a:r>
            <a:r>
              <a:rPr lang="en-US" altLang="en-US" sz="2400" b="1" dirty="0"/>
              <a:t>April 2019</a:t>
            </a:r>
            <a:r>
              <a:rPr lang="en-US" altLang="en-US" sz="2400" dirty="0"/>
              <a:t> MACRA requires the removal of SSNs from all Medicare cards</a:t>
            </a:r>
          </a:p>
        </p:txBody>
      </p:sp>
      <p:sp>
        <p:nvSpPr>
          <p:cNvPr id="7" name="Right Arrow 6"/>
          <p:cNvSpPr/>
          <p:nvPr/>
        </p:nvSpPr>
        <p:spPr>
          <a:xfrm rot="5400000">
            <a:off x="1624339" y="4037391"/>
            <a:ext cx="558187" cy="360409"/>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bject 5" descr="The table consists of two examples. One example is for the SSA HICN and the other is an example for the MBI."/>
          <p:cNvSpPr/>
          <p:nvPr/>
        </p:nvSpPr>
        <p:spPr>
          <a:xfrm>
            <a:off x="4401093" y="2980107"/>
            <a:ext cx="3413759" cy="1237488"/>
          </a:xfrm>
          <a:prstGeom prst="rect">
            <a:avLst/>
          </a:prstGeom>
          <a:blipFill>
            <a:blip r:embed="rId5" cstate="print"/>
            <a:stretch>
              <a:fillRect/>
            </a:stretch>
          </a:blipFill>
          <a:ln>
            <a:solidFill>
              <a:schemeClr val="tx1"/>
            </a:solidFill>
          </a:ln>
        </p:spPr>
        <p:txBody>
          <a:bodyPr wrap="square" lIns="0" tIns="0" rIns="0" bIns="0" rtlCol="0"/>
          <a:lstStyle/>
          <a:p>
            <a:endParaRPr dirty="0"/>
          </a:p>
        </p:txBody>
      </p:sp>
      <p:sp>
        <p:nvSpPr>
          <p:cNvPr id="6" name="Rectangle 5"/>
          <p:cNvSpPr/>
          <p:nvPr/>
        </p:nvSpPr>
        <p:spPr>
          <a:xfrm>
            <a:off x="3581400" y="4421026"/>
            <a:ext cx="4572000" cy="923330"/>
          </a:xfrm>
          <a:prstGeom prst="rect">
            <a:avLst/>
          </a:prstGeom>
        </p:spPr>
        <p:txBody>
          <a:bodyPr>
            <a:spAutoFit/>
          </a:bodyPr>
          <a:lstStyle/>
          <a:p>
            <a:pPr marL="538480" marR="5080" lvl="1" algn="ctr">
              <a:buSzPct val="105000"/>
              <a:tabLst>
                <a:tab pos="240665" algn="l"/>
                <a:tab pos="241300" algn="l"/>
              </a:tabLst>
            </a:pP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number zero (0) will be used but the alpha characters </a:t>
            </a:r>
            <a:r>
              <a:rPr lang="pl-PL" dirty="0"/>
              <a:t>S, L, O, I, B, Z</a:t>
            </a:r>
            <a:r>
              <a:rPr lang="en-US" dirty="0"/>
              <a:t> will not be used</a:t>
            </a:r>
            <a:r>
              <a:rPr lang="pl-PL" dirty="0"/>
              <a:t> </a:t>
            </a:r>
            <a:endParaRPr lang="en-US" dirty="0"/>
          </a:p>
        </p:txBody>
      </p:sp>
    </p:spTree>
    <p:extLst>
      <p:ext uri="{BB962C8B-B14F-4D97-AF65-F5344CB8AC3E}">
        <p14:creationId xmlns:p14="http://schemas.microsoft.com/office/powerpoint/2010/main" xmlns="" val="18769733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42" y="152400"/>
            <a:ext cx="7926058" cy="914400"/>
          </a:xfrm>
        </p:spPr>
        <p:txBody>
          <a:bodyPr/>
          <a:lstStyle/>
          <a:p>
            <a:r>
              <a:rPr lang="en-US" dirty="0" smtClean="0"/>
              <a:t/>
            </a:r>
            <a:br>
              <a:rPr lang="en-US" dirty="0" smtClean="0"/>
            </a:br>
            <a:r>
              <a:rPr lang="en-US" dirty="0" smtClean="0"/>
              <a:t>CERT and Medical Review Tips…</a:t>
            </a:r>
            <a:endParaRPr lang="en-US" dirty="0"/>
          </a:p>
        </p:txBody>
      </p:sp>
      <p:sp>
        <p:nvSpPr>
          <p:cNvPr id="3" name="Content Placeholder 2"/>
          <p:cNvSpPr>
            <a:spLocks noGrp="1"/>
          </p:cNvSpPr>
          <p:nvPr>
            <p:ph idx="1"/>
          </p:nvPr>
        </p:nvSpPr>
        <p:spPr>
          <a:xfrm>
            <a:off x="762000" y="1524000"/>
            <a:ext cx="7620000" cy="4754562"/>
          </a:xfrm>
        </p:spPr>
        <p:txBody>
          <a:bodyPr>
            <a:normAutofit fontScale="77500" lnSpcReduction="20000"/>
          </a:bodyPr>
          <a:lstStyle/>
          <a:p>
            <a:r>
              <a:rPr lang="en-US" dirty="0" smtClean="0"/>
              <a:t>Remember, </a:t>
            </a:r>
            <a:r>
              <a:rPr lang="en-US" dirty="0"/>
              <a:t>it is the billing provider’s responsibility to obtain </a:t>
            </a:r>
            <a:r>
              <a:rPr lang="en-US" b="1" u="sng" dirty="0"/>
              <a:t>any necessary information required for the record review,</a:t>
            </a:r>
            <a:r>
              <a:rPr lang="en-US" dirty="0"/>
              <a:t> regardless of the location of the documentation </a:t>
            </a:r>
          </a:p>
          <a:p>
            <a:r>
              <a:rPr lang="en-US" dirty="0" smtClean="0"/>
              <a:t>Ensure </a:t>
            </a:r>
            <a:r>
              <a:rPr lang="en-US" dirty="0"/>
              <a:t>the documentation has legible signatures and dates </a:t>
            </a:r>
          </a:p>
          <a:p>
            <a:r>
              <a:rPr lang="en-US" dirty="0" smtClean="0"/>
              <a:t>Ensure physician </a:t>
            </a:r>
            <a:r>
              <a:rPr lang="en-US" dirty="0"/>
              <a:t>orders and documents the interventions performed </a:t>
            </a:r>
          </a:p>
          <a:p>
            <a:r>
              <a:rPr lang="en-US" dirty="0" smtClean="0"/>
              <a:t>Include </a:t>
            </a:r>
            <a:r>
              <a:rPr lang="en-US" dirty="0"/>
              <a:t>test results and lab results if applicable </a:t>
            </a:r>
          </a:p>
          <a:p>
            <a:r>
              <a:rPr lang="en-US" dirty="0" smtClean="0"/>
              <a:t>Make </a:t>
            </a:r>
            <a:r>
              <a:rPr lang="en-US" dirty="0"/>
              <a:t>sure the copy sent to the </a:t>
            </a:r>
            <a:r>
              <a:rPr lang="en-US" dirty="0" smtClean="0"/>
              <a:t>review contractor </a:t>
            </a:r>
            <a:r>
              <a:rPr lang="en-US" dirty="0"/>
              <a:t>is legible </a:t>
            </a:r>
          </a:p>
          <a:p>
            <a:r>
              <a:rPr lang="en-US" dirty="0" smtClean="0"/>
              <a:t>Number </a:t>
            </a:r>
            <a:r>
              <a:rPr lang="en-US" dirty="0"/>
              <a:t>the pages before making a copy, so it will be easy to see if one of the pages are missing </a:t>
            </a: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9F4C4317-5B5C-4B46-B66E-908A2E334833}" type="slidenum">
              <a:rPr lang="en-US" smtClean="0"/>
              <a:pPr/>
              <a:t>50</a:t>
            </a:fld>
            <a:endParaRPr lang="en-US" dirty="0"/>
          </a:p>
        </p:txBody>
      </p:sp>
    </p:spTree>
    <p:extLst>
      <p:ext uri="{BB962C8B-B14F-4D97-AF65-F5344CB8AC3E}">
        <p14:creationId xmlns:p14="http://schemas.microsoft.com/office/powerpoint/2010/main" xmlns="" val="18351291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Your CERT Errors!!!</a:t>
            </a:r>
            <a:endParaRPr lang="en-US" dirty="0"/>
          </a:p>
        </p:txBody>
      </p:sp>
      <p:sp>
        <p:nvSpPr>
          <p:cNvPr id="3" name="Content Placeholder 2"/>
          <p:cNvSpPr>
            <a:spLocks noGrp="1"/>
          </p:cNvSpPr>
          <p:nvPr>
            <p:ph idx="1"/>
          </p:nvPr>
        </p:nvSpPr>
        <p:spPr/>
        <p:txBody>
          <a:bodyPr/>
          <a:lstStyle/>
          <a:p>
            <a:r>
              <a:rPr lang="en-US" dirty="0" smtClean="0"/>
              <a:t>If you receive a CERT error”</a:t>
            </a:r>
          </a:p>
          <a:p>
            <a:pPr lvl="1"/>
            <a:r>
              <a:rPr lang="en-US" dirty="0" smtClean="0"/>
              <a:t>Review the error</a:t>
            </a:r>
          </a:p>
          <a:p>
            <a:pPr lvl="1"/>
            <a:r>
              <a:rPr lang="en-US" dirty="0" smtClean="0"/>
              <a:t>Review the submitted documentation</a:t>
            </a:r>
          </a:p>
          <a:p>
            <a:pPr lvl="1"/>
            <a:r>
              <a:rPr lang="en-US" dirty="0" smtClean="0"/>
              <a:t>Appeal the denial and include any additional information that supports payment of the claim!</a:t>
            </a:r>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51</a:t>
            </a:fld>
            <a:endParaRPr lang="en-US" dirty="0"/>
          </a:p>
        </p:txBody>
      </p:sp>
    </p:spTree>
    <p:extLst>
      <p:ext uri="{BB962C8B-B14F-4D97-AF65-F5344CB8AC3E}">
        <p14:creationId xmlns:p14="http://schemas.microsoft.com/office/powerpoint/2010/main" xmlns="" val="36271002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22376" y="1981200"/>
            <a:ext cx="7699248" cy="2956560"/>
          </a:xfrm>
        </p:spPr>
        <p:txBody>
          <a:bodyPr/>
          <a:lstStyle/>
          <a:p>
            <a:r>
              <a:rPr lang="en-US" dirty="0" smtClean="0"/>
              <a:t>Utilizing </a:t>
            </a:r>
            <a:r>
              <a:rPr lang="en-US" dirty="0"/>
              <a:t>Palmetto GBA Resources </a:t>
            </a:r>
            <a:r>
              <a:rPr lang="en-US" dirty="0" smtClean="0"/>
              <a:t> </a:t>
            </a:r>
            <a:endParaRPr lang="en-US" dirty="0"/>
          </a:p>
        </p:txBody>
      </p:sp>
      <p:sp>
        <p:nvSpPr>
          <p:cNvPr id="4" name="Date Placeholder 3"/>
          <p:cNvSpPr>
            <a:spLocks noGrp="1"/>
          </p:cNvSpPr>
          <p:nvPr>
            <p:ph type="dt" sz="half" idx="4294967295"/>
          </p:nvPr>
        </p:nvSpPr>
        <p:spPr>
          <a:xfrm>
            <a:off x="0" y="6356350"/>
            <a:ext cx="2057400" cy="365125"/>
          </a:xfrm>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3679A698-6C35-48C6-B1D5-BA8572DD9935}" type="slidenum">
              <a:rPr lang="en-US" smtClean="0"/>
              <a:pPr/>
              <a:t>52</a:t>
            </a:fld>
            <a:endParaRPr lang="en-US" dirty="0"/>
          </a:p>
        </p:txBody>
      </p:sp>
    </p:spTree>
    <p:extLst>
      <p:ext uri="{BB962C8B-B14F-4D97-AF65-F5344CB8AC3E}">
        <p14:creationId xmlns:p14="http://schemas.microsoft.com/office/powerpoint/2010/main" xmlns="" val="19460533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Palmetto GBA Website</a:t>
            </a:r>
            <a:br>
              <a:rPr lang="en-US" dirty="0" smtClean="0"/>
            </a:br>
            <a:r>
              <a:rPr lang="en-US" dirty="0">
                <a:hlinkClick r:id="rId2"/>
              </a:rPr>
              <a:t>www.PalmettoGBA.com/JJB</a:t>
            </a:r>
            <a:endParaRPr lang="en-US" dirty="0"/>
          </a:p>
        </p:txBody>
      </p:sp>
      <p:sp>
        <p:nvSpPr>
          <p:cNvPr id="3" name="Content Placeholder 2"/>
          <p:cNvSpPr>
            <a:spLocks noGrp="1"/>
          </p:cNvSpPr>
          <p:nvPr>
            <p:ph sz="quarter" idx="1"/>
          </p:nvPr>
        </p:nvSpPr>
        <p:spPr>
          <a:xfrm>
            <a:off x="387930" y="1601138"/>
            <a:ext cx="8375070" cy="4571061"/>
          </a:xfrm>
        </p:spPr>
        <p:txBody>
          <a:bodyPr/>
          <a:lstStyle/>
          <a:p>
            <a:pPr marL="0" indent="0">
              <a:buNone/>
            </a:pPr>
            <a:endParaRPr lang="en-US" dirty="0"/>
          </a:p>
        </p:txBody>
      </p:sp>
      <p:sp>
        <p:nvSpPr>
          <p:cNvPr id="4" name="Slide Number Placeholder 3"/>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53</a:t>
            </a:fld>
            <a:endParaRPr lang="en-US" dirty="0"/>
          </a:p>
        </p:txBody>
      </p:sp>
      <p:pic>
        <p:nvPicPr>
          <p:cNvPr id="2050" name="Picture 2" descr="D:\Users\PC76\Documents\Nashville MGMA 100918\CaptureWebsit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1601139"/>
            <a:ext cx="7924800" cy="423489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ight Arrow 4"/>
          <p:cNvSpPr/>
          <p:nvPr/>
        </p:nvSpPr>
        <p:spPr>
          <a:xfrm>
            <a:off x="2590800" y="2966085"/>
            <a:ext cx="838200" cy="394716"/>
          </a:xfrm>
          <a:prstGeom prst="rightArrow">
            <a:avLst/>
          </a:prstGeom>
          <a:solidFill>
            <a:srgbClr val="72B4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594187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Palmetto GBA Website</a:t>
            </a:r>
            <a:endParaRPr lang="en-US" dirty="0"/>
          </a:p>
        </p:txBody>
      </p:sp>
      <p:sp>
        <p:nvSpPr>
          <p:cNvPr id="4" name="Slide Number Placeholder 3"/>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54</a:t>
            </a:fld>
            <a:endParaRPr lang="en-US"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960748"/>
            <a:ext cx="8077200" cy="39271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urved Left Arrow 4"/>
          <p:cNvSpPr/>
          <p:nvPr/>
        </p:nvSpPr>
        <p:spPr>
          <a:xfrm>
            <a:off x="4800600" y="1295400"/>
            <a:ext cx="304800" cy="835152"/>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Right Arrow 5"/>
          <p:cNvSpPr/>
          <p:nvPr/>
        </p:nvSpPr>
        <p:spPr>
          <a:xfrm>
            <a:off x="462433" y="3429000"/>
            <a:ext cx="479111" cy="9144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3394088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t>Palmetto GBA e</a:t>
            </a:r>
            <a:r>
              <a:rPr lang="en-US" dirty="0" smtClean="0"/>
              <a:t>Services</a:t>
            </a:r>
            <a:endParaRPr lang="en-US" dirty="0"/>
          </a:p>
        </p:txBody>
      </p:sp>
      <p:sp>
        <p:nvSpPr>
          <p:cNvPr id="5" name="Content Placeholder 4"/>
          <p:cNvSpPr>
            <a:spLocks noGrp="1"/>
          </p:cNvSpPr>
          <p:nvPr>
            <p:ph idx="1"/>
          </p:nvPr>
        </p:nvSpPr>
        <p:spPr>
          <a:xfrm>
            <a:off x="415608" y="1752600"/>
            <a:ext cx="8375070" cy="4648200"/>
          </a:xfrm>
        </p:spPr>
        <p:txBody>
          <a:bodyPr>
            <a:normAutofit/>
          </a:bodyPr>
          <a:lstStyle/>
          <a:p>
            <a:r>
              <a:rPr lang="en-US" sz="2800" dirty="0" smtClean="0"/>
              <a:t>Our </a:t>
            </a:r>
            <a:r>
              <a:rPr lang="en-US" sz="2800" dirty="0"/>
              <a:t>preferred mechanism </a:t>
            </a:r>
            <a:r>
              <a:rPr lang="en-US" sz="2800" dirty="0" smtClean="0"/>
              <a:t>for interacting with Palmetto GBA to:</a:t>
            </a:r>
          </a:p>
          <a:p>
            <a:pPr lvl="1"/>
            <a:r>
              <a:rPr lang="en-US" sz="2400" dirty="0" smtClean="0"/>
              <a:t>Check Eligibility</a:t>
            </a:r>
          </a:p>
          <a:p>
            <a:pPr lvl="1"/>
            <a:r>
              <a:rPr lang="en-US" sz="2400" dirty="0" smtClean="0"/>
              <a:t>Claims Status</a:t>
            </a:r>
          </a:p>
          <a:p>
            <a:pPr lvl="1"/>
            <a:r>
              <a:rPr lang="en-US" sz="2400" dirty="0" smtClean="0"/>
              <a:t>Respond to Additional Documentation Requests</a:t>
            </a:r>
          </a:p>
          <a:p>
            <a:pPr lvl="1"/>
            <a:r>
              <a:rPr lang="en-US" sz="2400" dirty="0" smtClean="0"/>
              <a:t>Submit First Level Redeterminations and Reopening Requests</a:t>
            </a:r>
          </a:p>
          <a:p>
            <a:pPr lvl="1"/>
            <a:r>
              <a:rPr lang="en-US" sz="2400" dirty="0" smtClean="0"/>
              <a:t>Submit eChecks or eOffset for overpayments</a:t>
            </a:r>
            <a:endParaRPr lang="en-US" sz="2000" dirty="0" smtClean="0"/>
          </a:p>
          <a:p>
            <a:pPr marL="0" indent="0">
              <a:buNone/>
            </a:pPr>
            <a:endParaRPr lang="en-US" sz="2400" dirty="0"/>
          </a:p>
        </p:txBody>
      </p:sp>
      <p:sp>
        <p:nvSpPr>
          <p:cNvPr id="2" name="Date Placeholder 1"/>
          <p:cNvSpPr>
            <a:spLocks noGrp="1"/>
          </p:cNvSpPr>
          <p:nvPr>
            <p:ph type="dt" sz="half" idx="10"/>
          </p:nvPr>
        </p:nvSpPr>
        <p:spPr/>
        <p:txBody>
          <a:bodyPr/>
          <a:lstStyle/>
          <a:p>
            <a:fld id="{D9D9EE27-E881-4216-B90F-AA7E0BD6216A}" type="datetime1">
              <a:rPr lang="en-US" smtClean="0"/>
              <a:pPr/>
              <a:t>10/10/2018</a:t>
            </a:fld>
            <a:endParaRPr lang="en-US" dirty="0"/>
          </a:p>
        </p:txBody>
      </p:sp>
      <p:sp>
        <p:nvSpPr>
          <p:cNvPr id="6" name="Slide Number Placeholder 5"/>
          <p:cNvSpPr>
            <a:spLocks noGrp="1"/>
          </p:cNvSpPr>
          <p:nvPr>
            <p:ph type="sldNum" sz="quarter" idx="12"/>
          </p:nvPr>
        </p:nvSpPr>
        <p:spPr/>
        <p:txBody>
          <a:bodyPr/>
          <a:lstStyle/>
          <a:p>
            <a:fld id="{3679A698-6C35-48C6-B1D5-BA8572DD9935}" type="slidenum">
              <a:rPr lang="en-US" smtClean="0"/>
              <a:pPr/>
              <a:t>55</a:t>
            </a:fld>
            <a:endParaRPr lang="en-US" dirty="0"/>
          </a:p>
        </p:txBody>
      </p:sp>
    </p:spTree>
    <p:extLst>
      <p:ext uri="{BB962C8B-B14F-4D97-AF65-F5344CB8AC3E}">
        <p14:creationId xmlns:p14="http://schemas.microsoft.com/office/powerpoint/2010/main" xmlns="" val="15438885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Palmetto GBA </a:t>
            </a:r>
            <a:r>
              <a:rPr lang="en-US" cap="none" dirty="0" smtClean="0"/>
              <a:t>e</a:t>
            </a:r>
            <a:r>
              <a:rPr lang="en-US" dirty="0" smtClean="0"/>
              <a:t>Services Registration</a:t>
            </a:r>
            <a:endParaRPr lang="en-US" dirty="0"/>
          </a:p>
        </p:txBody>
      </p:sp>
      <p:sp>
        <p:nvSpPr>
          <p:cNvPr id="2" name="Date Placeholder 1"/>
          <p:cNvSpPr>
            <a:spLocks noGrp="1"/>
          </p:cNvSpPr>
          <p:nvPr>
            <p:ph type="dt" sz="half" idx="10"/>
          </p:nvPr>
        </p:nvSpPr>
        <p:spPr/>
        <p:txBody>
          <a:bodyPr/>
          <a:lstStyle/>
          <a:p>
            <a:fld id="{D9D9EE27-E881-4216-B90F-AA7E0BD6216A}" type="datetime1">
              <a:rPr lang="en-US" smtClean="0"/>
              <a:pPr/>
              <a:t>10/10/2018</a:t>
            </a:fld>
            <a:endParaRPr lang="en-US" dirty="0"/>
          </a:p>
        </p:txBody>
      </p:sp>
      <p:sp>
        <p:nvSpPr>
          <p:cNvPr id="6" name="Slide Number Placeholder 5"/>
          <p:cNvSpPr>
            <a:spLocks noGrp="1"/>
          </p:cNvSpPr>
          <p:nvPr>
            <p:ph type="sldNum" sz="quarter" idx="12"/>
          </p:nvPr>
        </p:nvSpPr>
        <p:spPr/>
        <p:txBody>
          <a:bodyPr/>
          <a:lstStyle/>
          <a:p>
            <a:fld id="{3679A698-6C35-48C6-B1D5-BA8572DD9935}" type="slidenum">
              <a:rPr lang="en-US" smtClean="0"/>
              <a:pPr/>
              <a:t>56</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6860" y="1548446"/>
            <a:ext cx="1091782" cy="757204"/>
          </a:xfrm>
          <a:prstGeom prst="rect">
            <a:avLst/>
          </a:prstGeom>
        </p:spPr>
      </p:pic>
      <p:sp>
        <p:nvSpPr>
          <p:cNvPr id="9" name="Content Placeholder 4"/>
          <p:cNvSpPr txBox="1">
            <a:spLocks/>
          </p:cNvSpPr>
          <p:nvPr/>
        </p:nvSpPr>
        <p:spPr>
          <a:xfrm>
            <a:off x="457200" y="3620302"/>
            <a:ext cx="5577840" cy="177292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Clr>
                <a:srgbClr val="72B431"/>
              </a:buClr>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Clr>
                <a:srgbClr val="72B431"/>
              </a:buClr>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Clr>
                <a:srgbClr val="72B431"/>
              </a:buClr>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Clr>
                <a:srgbClr val="72B431"/>
              </a:buClr>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Clr>
                <a:srgbClr val="72B43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smtClean="0"/>
          </a:p>
          <a:p>
            <a:endParaRPr lang="en-US" sz="2000" dirty="0" smtClean="0"/>
          </a:p>
          <a:p>
            <a:pPr marL="0" indent="0">
              <a:buFont typeface="Arial" pitchFamily="34" charset="0"/>
              <a:buNone/>
            </a:pPr>
            <a:endParaRPr lang="en-US" sz="24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8555" y="1927048"/>
            <a:ext cx="4812295" cy="409275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3" name="Rounded Rectangle 2"/>
          <p:cNvSpPr/>
          <p:nvPr/>
        </p:nvSpPr>
        <p:spPr>
          <a:xfrm>
            <a:off x="4114800" y="4066721"/>
            <a:ext cx="2590800" cy="132650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755070" y="1480457"/>
            <a:ext cx="3743508" cy="369332"/>
          </a:xfrm>
          <a:prstGeom prst="rect">
            <a:avLst/>
          </a:prstGeom>
          <a:noFill/>
        </p:spPr>
        <p:txBody>
          <a:bodyPr wrap="square" rtlCol="0">
            <a:spAutoFit/>
          </a:bodyPr>
          <a:lstStyle/>
          <a:p>
            <a:pPr algn="ctr"/>
            <a:r>
              <a:rPr lang="en-US" u="sng" dirty="0">
                <a:hlinkClick r:id="rId5"/>
              </a:rPr>
              <a:t>https://palmettogba.com/eservices</a:t>
            </a:r>
            <a:r>
              <a:rPr lang="en-US" dirty="0"/>
              <a:t> </a:t>
            </a:r>
          </a:p>
        </p:txBody>
      </p:sp>
    </p:spTree>
    <p:extLst>
      <p:ext uri="{BB962C8B-B14F-4D97-AF65-F5344CB8AC3E}">
        <p14:creationId xmlns:p14="http://schemas.microsoft.com/office/powerpoint/2010/main" xmlns="" val="9529201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eServices</a:t>
            </a:r>
            <a:r>
              <a:rPr lang="en-US" dirty="0" smtClean="0"/>
              <a:t>: Security Changes</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57</a:t>
            </a:fld>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524000"/>
            <a:ext cx="7429500" cy="4467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D:\Users\PC76\Documents\New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7637" y="151719"/>
            <a:ext cx="1152525" cy="1152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62805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MSP Lookup</a:t>
            </a:r>
            <a:endParaRPr lang="en-US" sz="3600" dirty="0"/>
          </a:p>
        </p:txBody>
      </p:sp>
      <p:sp>
        <p:nvSpPr>
          <p:cNvPr id="3" name="Slide Number Placeholder 2"/>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58</a:t>
            </a:fld>
            <a:endParaRPr lang="en-US" dirty="0"/>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04800"/>
            <a:ext cx="5358245" cy="63231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Left Arrow 11"/>
          <p:cNvSpPr/>
          <p:nvPr/>
        </p:nvSpPr>
        <p:spPr>
          <a:xfrm>
            <a:off x="4114800" y="5753100"/>
            <a:ext cx="838200" cy="38100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sp>
        <p:nvSpPr>
          <p:cNvPr id="13" name="Left Arrow 12"/>
          <p:cNvSpPr/>
          <p:nvPr/>
        </p:nvSpPr>
        <p:spPr>
          <a:xfrm>
            <a:off x="4038600" y="345375"/>
            <a:ext cx="838200" cy="38100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sp>
        <p:nvSpPr>
          <p:cNvPr id="6" name="TextBox 5"/>
          <p:cNvSpPr txBox="1"/>
          <p:nvPr/>
        </p:nvSpPr>
        <p:spPr>
          <a:xfrm>
            <a:off x="6248400" y="1600200"/>
            <a:ext cx="2438400" cy="1077218"/>
          </a:xfrm>
          <a:prstGeom prst="rect">
            <a:avLst/>
          </a:prstGeom>
          <a:noFill/>
        </p:spPr>
        <p:txBody>
          <a:bodyPr wrap="square" rtlCol="0">
            <a:spAutoFit/>
          </a:bodyPr>
          <a:lstStyle/>
          <a:p>
            <a:pPr algn="ctr"/>
            <a:r>
              <a:rPr lang="en-US" sz="3200" b="1" dirty="0" smtClean="0"/>
              <a:t>MSP Lookup Tool</a:t>
            </a:r>
            <a:endParaRPr lang="en-US" sz="3200" b="1" dirty="0"/>
          </a:p>
        </p:txBody>
      </p:sp>
    </p:spTree>
    <p:extLst>
      <p:ext uri="{BB962C8B-B14F-4D97-AF65-F5344CB8AC3E}">
        <p14:creationId xmlns:p14="http://schemas.microsoft.com/office/powerpoint/2010/main" xmlns="" val="106822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Interactive MSP Process</a:t>
            </a:r>
            <a:endParaRPr lang="en-US" sz="3600" dirty="0"/>
          </a:p>
        </p:txBody>
      </p:sp>
      <p:sp>
        <p:nvSpPr>
          <p:cNvPr id="2" name="Slide Number Placeholder 1"/>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59</a:t>
            </a:fld>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9435" y="1428750"/>
            <a:ext cx="5839903" cy="48263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5099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7391400" cy="4373563"/>
          </a:xfrm>
        </p:spPr>
        <p:txBody>
          <a:bodyPr>
            <a:normAutofit fontScale="70000" lnSpcReduction="20000"/>
          </a:bodyPr>
          <a:lstStyle/>
          <a:p>
            <a:pPr algn="l"/>
            <a:r>
              <a:rPr lang="en-US" dirty="0" smtClean="0"/>
              <a:t>Beginning October </a:t>
            </a:r>
            <a:r>
              <a:rPr lang="en-US" dirty="0"/>
              <a:t>2018, through the </a:t>
            </a:r>
            <a:r>
              <a:rPr lang="en-US" dirty="0">
                <a:hlinkClick r:id="rId2"/>
              </a:rPr>
              <a:t>transition period</a:t>
            </a:r>
            <a:r>
              <a:rPr lang="en-US" dirty="0"/>
              <a:t>, when you submit a claim using your patient’s valid and active HICN, </a:t>
            </a:r>
            <a:r>
              <a:rPr lang="en-US" dirty="0" smtClean="0"/>
              <a:t>we will </a:t>
            </a:r>
            <a:r>
              <a:rPr lang="en-US" dirty="0"/>
              <a:t>return both the HICN and the MBI on every remittance </a:t>
            </a:r>
            <a:r>
              <a:rPr lang="en-US" dirty="0" smtClean="0"/>
              <a:t>advice</a:t>
            </a:r>
          </a:p>
          <a:p>
            <a:pPr lvl="1" algn="l"/>
            <a:r>
              <a:rPr lang="en-US" dirty="0" smtClean="0"/>
              <a:t>The </a:t>
            </a:r>
            <a:r>
              <a:rPr lang="en-US" dirty="0"/>
              <a:t>MBI will be in the same place you currently get the </a:t>
            </a:r>
            <a:r>
              <a:rPr lang="en-US" dirty="0" smtClean="0"/>
              <a:t>“current HICN”</a:t>
            </a:r>
          </a:p>
          <a:p>
            <a:pPr lvl="1"/>
            <a:endParaRPr lang="en-US" dirty="0" smtClean="0"/>
          </a:p>
          <a:p>
            <a:pPr marL="457200" lvl="1" indent="0">
              <a:buNone/>
            </a:pPr>
            <a:r>
              <a:rPr lang="en-US" b="1" dirty="0" smtClean="0"/>
              <a:t>You are now able </a:t>
            </a:r>
            <a:r>
              <a:rPr lang="en-US" b="1" dirty="0"/>
              <a:t>to look up your Medicare patient’s new </a:t>
            </a:r>
            <a:r>
              <a:rPr lang="en-US" b="1" dirty="0" smtClean="0"/>
              <a:t>MBI </a:t>
            </a:r>
            <a:r>
              <a:rPr lang="en-US" b="1" dirty="0"/>
              <a:t>through </a:t>
            </a:r>
            <a:r>
              <a:rPr lang="en-US" b="1" dirty="0" smtClean="0"/>
              <a:t>the Palmetto GBA’s eServices portal (currently only available for patients that have received their new card)</a:t>
            </a:r>
          </a:p>
          <a:p>
            <a:endParaRPr lang="en-US" dirty="0" smtClean="0"/>
          </a:p>
          <a:p>
            <a:endParaRPr lang="en-US" dirty="0" smtClean="0"/>
          </a:p>
          <a:p>
            <a:pPr marL="0" indent="0" algn="ctr">
              <a:buNone/>
            </a:pPr>
            <a:endParaRPr lang="en-US" b="1" dirty="0" smtClean="0"/>
          </a:p>
          <a:p>
            <a:pPr marL="0" indent="0" algn="ctr">
              <a:buNone/>
            </a:pPr>
            <a:r>
              <a:rPr lang="en-US" b="1" dirty="0" smtClean="0"/>
              <a:t>Sign up for eServices NOW!</a:t>
            </a:r>
            <a:endParaRPr lang="en-US" b="1" dirty="0"/>
          </a:p>
        </p:txBody>
      </p:sp>
      <p:sp>
        <p:nvSpPr>
          <p:cNvPr id="3" name="Title 2"/>
          <p:cNvSpPr>
            <a:spLocks noGrp="1"/>
          </p:cNvSpPr>
          <p:nvPr>
            <p:ph type="title"/>
          </p:nvPr>
        </p:nvSpPr>
        <p:spPr/>
        <p:txBody>
          <a:bodyPr/>
          <a:lstStyle/>
          <a:p>
            <a:r>
              <a:rPr lang="en-US" dirty="0" smtClean="0"/>
              <a:t>Obtaining New MBIs</a:t>
            </a:r>
            <a:endParaRPr lang="en-US" dirty="0"/>
          </a:p>
        </p:txBody>
      </p:sp>
      <p:sp>
        <p:nvSpPr>
          <p:cNvPr id="4" name="Date Placeholder 3"/>
          <p:cNvSpPr>
            <a:spLocks noGrp="1"/>
          </p:cNvSpPr>
          <p:nvPr>
            <p:ph type="dt" sz="half" idx="10"/>
          </p:nvPr>
        </p:nvSpPr>
        <p:spPr/>
        <p:txBody>
          <a:bodyPr/>
          <a:lstStyle/>
          <a:p>
            <a:pPr>
              <a:defRPr/>
            </a:pPr>
            <a:fld id="{50C5B43D-C267-4FCD-9A65-C37FA57B5D10}" type="datetime1">
              <a:rPr lang="en-US" smtClean="0"/>
              <a:pPr>
                <a:defRPr/>
              </a:pPr>
              <a:t>10/10/2018</a:t>
            </a:fld>
            <a:endParaRPr lang="en-US" dirty="0"/>
          </a:p>
        </p:txBody>
      </p:sp>
      <p:sp>
        <p:nvSpPr>
          <p:cNvPr id="5" name="Slide Number Placeholder 4"/>
          <p:cNvSpPr>
            <a:spLocks noGrp="1"/>
          </p:cNvSpPr>
          <p:nvPr>
            <p:ph type="sldNum" sz="quarter" idx="12"/>
          </p:nvPr>
        </p:nvSpPr>
        <p:spPr/>
        <p:txBody>
          <a:bodyPr/>
          <a:lstStyle/>
          <a:p>
            <a:pPr>
              <a:defRPr/>
            </a:pPr>
            <a:fld id="{D63A62FE-B74E-4C2D-A8C5-C8CB0BDE75D3}" type="slidenum">
              <a:rPr lang="en-US" smtClean="0"/>
              <a:pPr>
                <a:defRPr/>
              </a:pPr>
              <a:t>6</a:t>
            </a:fld>
            <a:endParaRPr lang="en-US" dirty="0"/>
          </a:p>
        </p:txBody>
      </p:sp>
      <p:sp>
        <p:nvSpPr>
          <p:cNvPr id="7" name="Down Arrow Callout 6"/>
          <p:cNvSpPr/>
          <p:nvPr/>
        </p:nvSpPr>
        <p:spPr>
          <a:xfrm>
            <a:off x="762000" y="3429000"/>
            <a:ext cx="8001000" cy="1752600"/>
          </a:xfrm>
          <a:prstGeom prst="downArrowCallou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059873" y="5303322"/>
            <a:ext cx="1524000" cy="459828"/>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59903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2000" tmFilter="0, 0; .2, .5; .8, .5; 1, 0"/>
                                        <p:tgtEl>
                                          <p:spTgt spid="8"/>
                                        </p:tgtEl>
                                      </p:cBhvr>
                                    </p:animEffect>
                                    <p:animScale>
                                      <p:cBhvr>
                                        <p:cTn id="7" dur="1000" autoRev="1" fill="hold"/>
                                        <p:tgtEl>
                                          <p:spTgt spid="8"/>
                                        </p:tgtEl>
                                      </p:cBhvr>
                                      <p:by x="105000" y="105000"/>
                                    </p:animScale>
                                  </p:childTnLst>
                                </p:cTn>
                              </p:par>
                              <p:par>
                                <p:cTn id="8" presetID="26" presetClass="emph" presetSubtype="0" repeatCount="3000" fill="hold" nodeType="withEffect">
                                  <p:stCondLst>
                                    <p:cond delay="0"/>
                                  </p:stCondLst>
                                  <p:childTnLst>
                                    <p:animEffect transition="out" filter="fade">
                                      <p:cBhvr>
                                        <p:cTn id="9" dur="2000" tmFilter="0, 0; .2, .5; .8, .5; 1, 0"/>
                                        <p:tgtEl>
                                          <p:spTgt spid="2">
                                            <p:txEl>
                                              <p:pRg st="7" end="7"/>
                                            </p:txEl>
                                          </p:spTgt>
                                        </p:tgtEl>
                                      </p:cBhvr>
                                    </p:animEffect>
                                    <p:animScale>
                                      <p:cBhvr>
                                        <p:cTn id="10" dur="1000" autoRev="1" fill="hold"/>
                                        <p:tgtEl>
                                          <p:spTgt spid="2">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Palmetto GBA Listserv E-Mail Updates</a:t>
            </a:r>
            <a:endParaRPr lang="en-US" dirty="0"/>
          </a:p>
        </p:txBody>
      </p:sp>
      <p:sp>
        <p:nvSpPr>
          <p:cNvPr id="3" name="Content Placeholder 2"/>
          <p:cNvSpPr>
            <a:spLocks noGrp="1"/>
          </p:cNvSpPr>
          <p:nvPr>
            <p:ph idx="1"/>
          </p:nvPr>
        </p:nvSpPr>
        <p:spPr/>
        <p:txBody>
          <a:bodyPr>
            <a:normAutofit/>
          </a:bodyPr>
          <a:lstStyle/>
          <a:p>
            <a:pPr algn="l" eaLnBrk="1" hangingPunct="1">
              <a:spcBef>
                <a:spcPct val="0"/>
              </a:spcBef>
              <a:defRPr/>
            </a:pPr>
            <a:r>
              <a:rPr lang="en-US" sz="2800" dirty="0" smtClean="0"/>
              <a:t>Get automatic email updates from </a:t>
            </a:r>
            <a:r>
              <a:rPr lang="en-US" sz="2800" dirty="0"/>
              <a:t>Palmetto </a:t>
            </a:r>
            <a:r>
              <a:rPr lang="en-US" sz="2800" dirty="0" smtClean="0"/>
              <a:t>GBA</a:t>
            </a:r>
          </a:p>
          <a:p>
            <a:pPr algn="l" eaLnBrk="1" hangingPunct="1">
              <a:spcBef>
                <a:spcPct val="0"/>
              </a:spcBef>
              <a:defRPr/>
            </a:pPr>
            <a:r>
              <a:rPr lang="en-US" sz="2800" dirty="0" smtClean="0"/>
              <a:t>Listserv messages keep you updated </a:t>
            </a:r>
            <a:r>
              <a:rPr lang="en-US" sz="2800" dirty="0"/>
              <a:t>with the latest information from CMS and Palmetto </a:t>
            </a:r>
            <a:r>
              <a:rPr lang="en-US" sz="2800" dirty="0" smtClean="0"/>
              <a:t>GBA:</a:t>
            </a:r>
          </a:p>
          <a:p>
            <a:pPr lvl="1" algn="l">
              <a:spcBef>
                <a:spcPct val="0"/>
              </a:spcBef>
              <a:defRPr/>
            </a:pPr>
            <a:r>
              <a:rPr lang="en-US" sz="2400" dirty="0" smtClean="0"/>
              <a:t>Policy changes</a:t>
            </a:r>
          </a:p>
          <a:p>
            <a:pPr lvl="1" algn="l">
              <a:spcBef>
                <a:spcPct val="0"/>
              </a:spcBef>
              <a:defRPr/>
            </a:pPr>
            <a:r>
              <a:rPr lang="en-US" sz="2400" dirty="0" smtClean="0"/>
              <a:t>LCD updates</a:t>
            </a:r>
          </a:p>
          <a:p>
            <a:pPr lvl="1" algn="l">
              <a:spcBef>
                <a:spcPct val="0"/>
              </a:spcBef>
              <a:defRPr/>
            </a:pPr>
            <a:r>
              <a:rPr lang="en-US" sz="2400" dirty="0" smtClean="0"/>
              <a:t>Educational opportunities</a:t>
            </a:r>
          </a:p>
          <a:p>
            <a:pPr lvl="1" algn="l">
              <a:spcBef>
                <a:spcPct val="0"/>
              </a:spcBef>
              <a:defRPr/>
            </a:pPr>
            <a:r>
              <a:rPr lang="en-US" sz="2400" dirty="0" smtClean="0"/>
              <a:t>Claims Processing and Payment Issues (CPIL)</a:t>
            </a:r>
          </a:p>
          <a:p>
            <a:pPr lvl="1" algn="l">
              <a:spcBef>
                <a:spcPct val="0"/>
              </a:spcBef>
              <a:defRPr/>
            </a:pPr>
            <a:endParaRPr lang="en-US" sz="2400" dirty="0"/>
          </a:p>
          <a:p>
            <a:pPr marL="284163" indent="-284163" algn="l" eaLnBrk="1" hangingPunct="1">
              <a:spcBef>
                <a:spcPct val="0"/>
              </a:spcBef>
              <a:buNone/>
              <a:defRPr/>
            </a:pPr>
            <a:r>
              <a:rPr lang="en-US" sz="2400" dirty="0" smtClean="0"/>
              <a:t>**Select ‘Listservs’ from the top-right navigation bar on the Palmetto GBA homepage</a:t>
            </a:r>
            <a:endParaRPr lang="en-US" sz="2400" dirty="0"/>
          </a:p>
        </p:txBody>
      </p:sp>
      <p:sp>
        <p:nvSpPr>
          <p:cNvPr id="5" name="Date Placeholder 4"/>
          <p:cNvSpPr>
            <a:spLocks noGrp="1"/>
          </p:cNvSpPr>
          <p:nvPr>
            <p:ph type="dt" sz="half" idx="10"/>
          </p:nvPr>
        </p:nvSpPr>
        <p:spPr/>
        <p:txBody>
          <a:bodyPr/>
          <a:lstStyle/>
          <a:p>
            <a:fld id="{A48027E7-BDBB-4E3F-8669-A2D90FFCA80F}" type="datetime1">
              <a:rPr lang="en-US" smtClean="0"/>
              <a:pPr/>
              <a:t>10/10/2018</a:t>
            </a:fld>
            <a:endParaRPr lang="en-US" dirty="0"/>
          </a:p>
        </p:txBody>
      </p:sp>
      <p:sp>
        <p:nvSpPr>
          <p:cNvPr id="6" name="Slide Number Placeholder 5"/>
          <p:cNvSpPr>
            <a:spLocks noGrp="1"/>
          </p:cNvSpPr>
          <p:nvPr>
            <p:ph type="sldNum" sz="quarter" idx="12"/>
          </p:nvPr>
        </p:nvSpPr>
        <p:spPr/>
        <p:txBody>
          <a:bodyPr/>
          <a:lstStyle/>
          <a:p>
            <a:fld id="{3679A698-6C35-48C6-B1D5-BA8572DD9935}" type="slidenum">
              <a:rPr lang="en-US" smtClean="0"/>
              <a:pPr/>
              <a:t>60</a:t>
            </a:fld>
            <a:endParaRPr lang="en-US" dirty="0"/>
          </a:p>
        </p:txBody>
      </p:sp>
    </p:spTree>
    <p:extLst>
      <p:ext uri="{BB962C8B-B14F-4D97-AF65-F5344CB8AC3E}">
        <p14:creationId xmlns:p14="http://schemas.microsoft.com/office/powerpoint/2010/main" xmlns="" val="17800608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p:txBody>
          <a:bodyPr/>
          <a:lstStyle/>
          <a:p>
            <a:r>
              <a:rPr lang="en-US" altLang="en-US" dirty="0" smtClean="0"/>
              <a:t>Claim Payment Issue Log (CPIL)</a:t>
            </a:r>
          </a:p>
        </p:txBody>
      </p:sp>
      <p:sp>
        <p:nvSpPr>
          <p:cNvPr id="4" name="Date Placeholder 3"/>
          <p:cNvSpPr>
            <a:spLocks noGrp="1"/>
          </p:cNvSpPr>
          <p:nvPr>
            <p:ph type="dt" sz="quarter" idx="10"/>
          </p:nvPr>
        </p:nvSpPr>
        <p:spPr/>
        <p:txBody>
          <a:bodyPr/>
          <a:lstStyle/>
          <a:p>
            <a:pPr>
              <a:defRPr/>
            </a:pPr>
            <a:fld id="{1EB37F60-C291-4F0A-8598-5CEA4239D010}" type="datetime1">
              <a:rPr lang="en-US" smtClean="0"/>
              <a:pPr>
                <a:defRPr/>
              </a:pPr>
              <a:t>10/10/2018</a:t>
            </a:fld>
            <a:endParaRPr lang="en-US" dirty="0"/>
          </a:p>
        </p:txBody>
      </p:sp>
      <p:sp>
        <p:nvSpPr>
          <p:cNvPr id="5" name="Slide Number Placeholder 4"/>
          <p:cNvSpPr>
            <a:spLocks noGrp="1"/>
          </p:cNvSpPr>
          <p:nvPr>
            <p:ph type="sldNum" sz="quarter" idx="12"/>
          </p:nvPr>
        </p:nvSpPr>
        <p:spPr/>
        <p:txBody>
          <a:bodyPr/>
          <a:lstStyle/>
          <a:p>
            <a:pPr>
              <a:defRPr/>
            </a:pPr>
            <a:fld id="{763E03E1-F9A2-4CAD-AB8C-3385C3D323E4}" type="slidenum">
              <a:rPr lang="en-US" smtClean="0"/>
              <a:pPr>
                <a:defRPr/>
              </a:pPr>
              <a:t>61</a:t>
            </a:fld>
            <a:endParaRPr lang="en-US"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809" y="1524000"/>
            <a:ext cx="4839017" cy="30359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Left Arrow 12"/>
          <p:cNvSpPr/>
          <p:nvPr/>
        </p:nvSpPr>
        <p:spPr>
          <a:xfrm>
            <a:off x="1564574" y="3600697"/>
            <a:ext cx="838200" cy="38100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extBox 1"/>
          <p:cNvSpPr txBox="1"/>
          <p:nvPr/>
        </p:nvSpPr>
        <p:spPr>
          <a:xfrm>
            <a:off x="2667000" y="2684813"/>
            <a:ext cx="6324600" cy="4093428"/>
          </a:xfrm>
          <a:prstGeom prst="rect">
            <a:avLst/>
          </a:prstGeom>
          <a:solidFill>
            <a:srgbClr val="72B431"/>
          </a:solidFill>
          <a:ln>
            <a:solidFill>
              <a:schemeClr val="tx1"/>
            </a:solidFill>
          </a:ln>
        </p:spPr>
        <p:txBody>
          <a:bodyPr wrap="square" rtlCol="0">
            <a:spAutoFit/>
          </a:bodyPr>
          <a:lstStyle/>
          <a:p>
            <a:r>
              <a:rPr lang="en-US" sz="2000" b="1" dirty="0"/>
              <a:t>Claims Rejected in Error for MolDX Services</a:t>
            </a:r>
          </a:p>
          <a:p>
            <a:r>
              <a:rPr lang="en-US" sz="2000" dirty="0"/>
              <a:t>Claims for Certain Services in a SNF Denied in Error</a:t>
            </a:r>
          </a:p>
          <a:p>
            <a:r>
              <a:rPr lang="en-US" sz="2000" dirty="0"/>
              <a:t>Claims Denials of Certain Anesthesia Codes when Performed in Place of Service (POS) 11</a:t>
            </a:r>
          </a:p>
          <a:p>
            <a:r>
              <a:rPr lang="en-US" sz="2000" dirty="0" smtClean="0"/>
              <a:t>HCPCs </a:t>
            </a:r>
            <a:r>
              <a:rPr lang="en-US" sz="2000" dirty="0"/>
              <a:t>Q5105 and Q5106</a:t>
            </a:r>
          </a:p>
          <a:p>
            <a:r>
              <a:rPr lang="en-US" sz="2000" dirty="0"/>
              <a:t>Incorrect Denials Indicating Skilled Nursing Facility (SNF) Consolidated Billing (Includes Ambulance Services)</a:t>
            </a:r>
          </a:p>
          <a:p>
            <a:r>
              <a:rPr lang="en-US" sz="2000" b="1" dirty="0"/>
              <a:t>Claims Paid After a Provider Has Been Revoked</a:t>
            </a:r>
          </a:p>
          <a:p>
            <a:r>
              <a:rPr lang="en-US" sz="2000" dirty="0"/>
              <a:t>Adjustments to Qualified Medicare Beneficiary (QMB) Claims Processed Under CR 9911</a:t>
            </a:r>
          </a:p>
          <a:p>
            <a:r>
              <a:rPr lang="en-US" sz="2000" dirty="0"/>
              <a:t>Bipartisan Budget Act of 2018</a:t>
            </a:r>
          </a:p>
          <a:p>
            <a:r>
              <a:rPr lang="en-US" sz="2000" dirty="0"/>
              <a:t>National Provider Identifier (NPI) Crosswalk (Part B Resolved)</a:t>
            </a:r>
            <a:endParaRPr lang="en-US" sz="2000" dirty="0">
              <a:effectLst/>
            </a:endParaRPr>
          </a:p>
        </p:txBody>
      </p:sp>
      <p:sp>
        <p:nvSpPr>
          <p:cNvPr id="3" name="TextBox 2"/>
          <p:cNvSpPr txBox="1"/>
          <p:nvPr/>
        </p:nvSpPr>
        <p:spPr>
          <a:xfrm>
            <a:off x="5181600" y="2038482"/>
            <a:ext cx="3592987" cy="646331"/>
          </a:xfrm>
          <a:prstGeom prst="rect">
            <a:avLst/>
          </a:prstGeom>
          <a:noFill/>
        </p:spPr>
        <p:txBody>
          <a:bodyPr wrap="square" rtlCol="0">
            <a:spAutoFit/>
          </a:bodyPr>
          <a:lstStyle/>
          <a:p>
            <a:pPr algn="ctr"/>
            <a:r>
              <a:rPr lang="en-US" b="1" dirty="0" smtClean="0"/>
              <a:t>CPIL articles listed in bold font are JJ only CPILs.</a:t>
            </a:r>
            <a:endParaRPr lang="en-US" b="1" dirty="0"/>
          </a:p>
        </p:txBody>
      </p:sp>
    </p:spTree>
    <p:extLst>
      <p:ext uri="{BB962C8B-B14F-4D97-AF65-F5344CB8AC3E}">
        <p14:creationId xmlns:p14="http://schemas.microsoft.com/office/powerpoint/2010/main" xmlns="" val="346744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a:t>
            </a:r>
            <a:r>
              <a:rPr lang="en-US" dirty="0"/>
              <a:t>Smart </a:t>
            </a:r>
            <a:r>
              <a:rPr lang="en-US" dirty="0" smtClean="0"/>
              <a:t>Edits</a:t>
            </a: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t>Palmetto </a:t>
            </a:r>
            <a:r>
              <a:rPr lang="en-US" dirty="0"/>
              <a:t>GBA </a:t>
            </a:r>
            <a:r>
              <a:rPr lang="en-US" dirty="0" smtClean="0"/>
              <a:t>Palmetto </a:t>
            </a:r>
            <a:r>
              <a:rPr lang="en-US" dirty="0"/>
              <a:t>GBA Advanced Communication Engine (ACE) Smart Edits </a:t>
            </a:r>
            <a:endParaRPr lang="en-US" dirty="0" smtClean="0"/>
          </a:p>
          <a:p>
            <a:r>
              <a:rPr lang="en-US" dirty="0" smtClean="0"/>
              <a:t>ACE is available </a:t>
            </a:r>
            <a:r>
              <a:rPr lang="en-US" dirty="0"/>
              <a:t>to all direct submitters as well as those who transmit claims via clearinghouses/billing </a:t>
            </a:r>
            <a:r>
              <a:rPr lang="en-US" dirty="0" smtClean="0"/>
              <a:t>services </a:t>
            </a:r>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62</a:t>
            </a:fld>
            <a:endParaRPr lang="en-US" dirty="0"/>
          </a:p>
        </p:txBody>
      </p:sp>
      <p:pic>
        <p:nvPicPr>
          <p:cNvPr id="6" name="Picture 2" descr="D:\Users\PC76\Documents\New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2800" y="76200"/>
            <a:ext cx="1219201" cy="1219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84354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Clinical Editing </a:t>
            </a:r>
          </a:p>
        </p:txBody>
      </p:sp>
      <p:sp>
        <p:nvSpPr>
          <p:cNvPr id="3" name="Content Placeholder 2"/>
          <p:cNvSpPr>
            <a:spLocks noGrp="1"/>
          </p:cNvSpPr>
          <p:nvPr>
            <p:ph sz="quarter" idx="1"/>
          </p:nvPr>
        </p:nvSpPr>
        <p:spPr>
          <a:xfrm>
            <a:off x="381000" y="1752600"/>
            <a:ext cx="8375070" cy="4648200"/>
          </a:xfrm>
        </p:spPr>
        <p:txBody>
          <a:bodyPr>
            <a:normAutofit/>
          </a:bodyPr>
          <a:lstStyle/>
          <a:p>
            <a:r>
              <a:rPr lang="en-US" dirty="0" smtClean="0"/>
              <a:t>ACE </a:t>
            </a:r>
            <a:r>
              <a:rPr lang="en-US" dirty="0"/>
              <a:t>incorporates a comprehensive suite of Medicare coding edits for delivery within the 277CA file </a:t>
            </a:r>
          </a:p>
          <a:p>
            <a:r>
              <a:rPr lang="en-US" dirty="0" smtClean="0"/>
              <a:t>Edits </a:t>
            </a:r>
            <a:r>
              <a:rPr lang="en-US" dirty="0"/>
              <a:t>are applied at electronic claim and claim line </a:t>
            </a:r>
            <a:r>
              <a:rPr lang="en-US" dirty="0" smtClean="0"/>
              <a:t>level and increases the accuracy </a:t>
            </a:r>
            <a:r>
              <a:rPr lang="en-US" dirty="0"/>
              <a:t>of claims </a:t>
            </a:r>
            <a:r>
              <a:rPr lang="en-US" b="1" u="sng" dirty="0"/>
              <a:t>BEFORE</a:t>
            </a:r>
            <a:r>
              <a:rPr lang="en-US" b="1" dirty="0"/>
              <a:t> </a:t>
            </a:r>
            <a:r>
              <a:rPr lang="en-US" dirty="0"/>
              <a:t>they hit the adjudication system</a:t>
            </a:r>
          </a:p>
          <a:p>
            <a:r>
              <a:rPr lang="en-US" dirty="0" smtClean="0"/>
              <a:t>Providers </a:t>
            </a:r>
            <a:r>
              <a:rPr lang="en-US" dirty="0"/>
              <a:t>use their current </a:t>
            </a:r>
            <a:r>
              <a:rPr lang="en-US" b="1" u="sng" dirty="0"/>
              <a:t>electronic</a:t>
            </a:r>
            <a:r>
              <a:rPr lang="en-US" dirty="0"/>
              <a:t> claims submission process exactly as they do </a:t>
            </a:r>
            <a:r>
              <a:rPr lang="en-US" dirty="0" smtClean="0"/>
              <a:t>today</a:t>
            </a:r>
            <a:r>
              <a:rPr lang="en-US" dirty="0"/>
              <a:t> </a:t>
            </a:r>
          </a:p>
        </p:txBody>
      </p:sp>
      <p:sp>
        <p:nvSpPr>
          <p:cNvPr id="4" name="Slide Number Placeholder 3"/>
          <p:cNvSpPr>
            <a:spLocks noGrp="1"/>
          </p:cNvSpPr>
          <p:nvPr>
            <p:ph type="sldNum" sz="quarter" idx="4294967295"/>
          </p:nvPr>
        </p:nvSpPr>
        <p:spPr>
          <a:xfrm>
            <a:off x="8267121" y="6099487"/>
            <a:ext cx="609600" cy="521208"/>
          </a:xfrm>
          <a:prstGeom prst="rect">
            <a:avLst/>
          </a:prstGeom>
        </p:spPr>
        <p:txBody>
          <a:bodyPr/>
          <a:lstStyle/>
          <a:p>
            <a:fld id="{AF2D02E9-C381-4992-8872-AC7877DBB639}" type="slidenum">
              <a:rPr lang="en-US" smtClean="0"/>
              <a:pPr/>
              <a:t>63</a:t>
            </a:fld>
            <a:endParaRPr lang="en-US" dirty="0"/>
          </a:p>
        </p:txBody>
      </p:sp>
    </p:spTree>
    <p:extLst>
      <p:ext uri="{BB962C8B-B14F-4D97-AF65-F5344CB8AC3E}">
        <p14:creationId xmlns:p14="http://schemas.microsoft.com/office/powerpoint/2010/main" xmlns="" val="1985305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487362"/>
          </a:xfrm>
        </p:spPr>
        <p:txBody>
          <a:bodyPr/>
          <a:lstStyle/>
          <a:p>
            <a:r>
              <a:rPr lang="en-US" sz="3600" dirty="0" smtClean="0"/>
              <a:t>277CA Report with an ACE Edit</a:t>
            </a:r>
            <a:endParaRPr lang="en-US" sz="3600" dirty="0"/>
          </a:p>
        </p:txBody>
      </p:sp>
      <p:sp>
        <p:nvSpPr>
          <p:cNvPr id="3" name="Content Placeholder 2"/>
          <p:cNvSpPr>
            <a:spLocks noGrp="1"/>
          </p:cNvSpPr>
          <p:nvPr>
            <p:ph idx="1"/>
          </p:nvPr>
        </p:nvSpPr>
        <p:spPr>
          <a:xfrm>
            <a:off x="457200" y="1447800"/>
            <a:ext cx="8229600" cy="4800600"/>
          </a:xfrm>
        </p:spPr>
        <p:txBody>
          <a:bodyPr>
            <a:normAutofit fontScale="25000" lnSpcReduction="20000"/>
          </a:bodyPr>
          <a:lstStyle/>
          <a:p>
            <a:r>
              <a:rPr lang="en-US" sz="5600" dirty="0" smtClean="0"/>
              <a:t>If </a:t>
            </a:r>
            <a:r>
              <a:rPr lang="en-US" sz="5600" dirty="0"/>
              <a:t>using a clearinghouse, please notify them so that you receive the complete error message on your </a:t>
            </a:r>
            <a:r>
              <a:rPr lang="en-US" sz="5600" dirty="0" smtClean="0"/>
              <a:t>report</a:t>
            </a:r>
          </a:p>
          <a:p>
            <a:pPr marL="0" indent="0">
              <a:buNone/>
            </a:pPr>
            <a:endParaRPr lang="en-US" dirty="0"/>
          </a:p>
          <a:p>
            <a:pPr marL="365760" lvl="1" indent="0">
              <a:buNone/>
            </a:pPr>
            <a:r>
              <a:rPr lang="en-US" sz="3600" dirty="0"/>
              <a:t>AMT*YU*950~ </a:t>
            </a:r>
          </a:p>
          <a:p>
            <a:pPr marL="365760" lvl="1" indent="0">
              <a:buNone/>
            </a:pPr>
            <a:r>
              <a:rPr lang="en-US" sz="3600" dirty="0"/>
              <a:t>AMT*YY*950~ </a:t>
            </a:r>
          </a:p>
          <a:p>
            <a:pPr marL="365760" lvl="1" indent="0">
              <a:buNone/>
            </a:pPr>
            <a:r>
              <a:rPr lang="en-US" sz="3600" dirty="0"/>
              <a:t>HL*3*2*19*1~ </a:t>
            </a:r>
          </a:p>
          <a:p>
            <a:pPr marL="365760" lvl="1" indent="0">
              <a:buNone/>
            </a:pPr>
            <a:r>
              <a:rPr lang="en-US" sz="3600" dirty="0"/>
              <a:t>NM1*85*2*PROVIDER NAME*****XX*1234567890~ </a:t>
            </a:r>
          </a:p>
          <a:p>
            <a:pPr marL="365760" lvl="1" indent="0">
              <a:buNone/>
            </a:pPr>
            <a:r>
              <a:rPr lang="en-US" sz="3600" dirty="0"/>
              <a:t>TRN*1*0~ </a:t>
            </a:r>
          </a:p>
          <a:p>
            <a:pPr marL="365760" lvl="1" indent="0">
              <a:buNone/>
            </a:pPr>
            <a:r>
              <a:rPr lang="en-US" sz="3600" dirty="0"/>
              <a:t>STC*A1&gt;19&gt;PR**WQ*1900~ </a:t>
            </a:r>
          </a:p>
          <a:p>
            <a:pPr marL="365760" lvl="1" indent="0">
              <a:buNone/>
            </a:pPr>
            <a:r>
              <a:rPr lang="en-US" sz="3600" dirty="0"/>
              <a:t>QTY*QA*2~ </a:t>
            </a:r>
          </a:p>
          <a:p>
            <a:pPr marL="365760" lvl="1" indent="0">
              <a:buNone/>
            </a:pPr>
            <a:r>
              <a:rPr lang="en-US" sz="3600" dirty="0"/>
              <a:t>QTY*QC*1~ </a:t>
            </a:r>
          </a:p>
          <a:p>
            <a:pPr marL="365760" lvl="1" indent="0">
              <a:buNone/>
            </a:pPr>
            <a:r>
              <a:rPr lang="en-US" sz="3600" dirty="0"/>
              <a:t>AMT*YU*950~ </a:t>
            </a:r>
          </a:p>
          <a:p>
            <a:pPr marL="365760" lvl="1" indent="0">
              <a:buNone/>
            </a:pPr>
            <a:r>
              <a:rPr lang="en-US" sz="3600" dirty="0"/>
              <a:t>AMT*YY*950~ </a:t>
            </a:r>
          </a:p>
          <a:p>
            <a:pPr marL="365760" lvl="1" indent="0">
              <a:buNone/>
            </a:pPr>
            <a:r>
              <a:rPr lang="en-US" sz="3600" dirty="0"/>
              <a:t>HL*4*3*PT~ </a:t>
            </a:r>
          </a:p>
          <a:p>
            <a:pPr marL="365760" lvl="1" indent="0">
              <a:buNone/>
            </a:pPr>
            <a:r>
              <a:rPr lang="en-US" sz="3600" dirty="0"/>
              <a:t>NM1*QC*1*TEST*PART*B***MI*111111111F~ </a:t>
            </a:r>
          </a:p>
          <a:p>
            <a:pPr marL="365760" lvl="1" indent="0">
              <a:buNone/>
            </a:pPr>
            <a:r>
              <a:rPr lang="en-US" sz="3600" dirty="0"/>
              <a:t>TRN*2*TESTPARTB20060801~ </a:t>
            </a:r>
          </a:p>
          <a:p>
            <a:pPr marL="365760" lvl="1" indent="0">
              <a:buNone/>
            </a:pPr>
            <a:r>
              <a:rPr lang="en-US" sz="3600" dirty="0"/>
              <a:t>STC*A1&gt;19&gt;PR*20141003*U*279~ </a:t>
            </a:r>
          </a:p>
          <a:p>
            <a:pPr marL="365760" lvl="1" indent="0">
              <a:buNone/>
            </a:pPr>
            <a:r>
              <a:rPr lang="en-US" sz="3600" dirty="0"/>
              <a:t>DTP*472*D8*20140601~ </a:t>
            </a:r>
          </a:p>
          <a:p>
            <a:pPr marL="365760" lvl="1" indent="0">
              <a:buNone/>
            </a:pPr>
            <a:r>
              <a:rPr lang="en-US" sz="3600" dirty="0"/>
              <a:t>SVC*HC&gt;99213*219*****1~ </a:t>
            </a:r>
          </a:p>
          <a:p>
            <a:pPr marL="365760" lvl="1" indent="0">
              <a:buNone/>
            </a:pPr>
            <a:r>
              <a:rPr lang="en-US" sz="3600" b="1" dirty="0"/>
              <a:t>STC*A3&gt;23&gt;41**U*********SMARTEDIT: SMARTEDIT INFO A POTENTIAL CODING ERROR WAS IDENTIFIED WITH THIS CLAIM. PLEASE SEE STC 2220D LOOP FOR SPECIFIC INFORMATION. IF YOU WISH TO CONTINUE WITHOUT UPDATES PLEASE RESUBMIT THE CLAIM IN ITS CURRENT STATE TO BYPASS ADDITIONAL SMARTEDITING.~</a:t>
            </a:r>
          </a:p>
          <a:p>
            <a:pPr marL="365760" lvl="1" indent="0">
              <a:buNone/>
            </a:pPr>
            <a:r>
              <a:rPr lang="en-US" sz="3600" b="1" dirty="0"/>
              <a:t>STC*A3&gt;23&gt;41**U*********SMARTEDIT: PER CCI GUIDELINES PROCEDURE CODE 99213 HAS AN UNBUNDLE RELATIONSHIP WITH PROCEDURE CODE 90471 BILLED FOR THE SAME DATE OF SERVICE. REVIEW DOCUMENTATION TO DETERMINE IF A MODIFIER OVERRIDE IS APPROPRIATE.~ </a:t>
            </a:r>
          </a:p>
          <a:p>
            <a:pPr marL="365760" lvl="1" indent="0">
              <a:buNone/>
            </a:pPr>
            <a:r>
              <a:rPr lang="en-US" sz="3600" dirty="0"/>
              <a:t>DTP*472*D8*20140601~ </a:t>
            </a:r>
          </a:p>
          <a:p>
            <a:pPr marL="365760" lvl="1" indent="0">
              <a:buNone/>
            </a:pPr>
            <a:r>
              <a:rPr lang="en-US" sz="3600" dirty="0"/>
              <a:t>HL*5*3*PT~ </a:t>
            </a:r>
          </a:p>
          <a:p>
            <a:pPr marL="365760" lvl="1" indent="0">
              <a:buNone/>
            </a:pPr>
            <a:r>
              <a:rPr lang="en-US" sz="3600" dirty="0"/>
              <a:t>NM1*QC*1*TEST*PART*B***MI*111111111F~ </a:t>
            </a:r>
          </a:p>
          <a:p>
            <a:pPr marL="365760" lvl="1" indent="0">
              <a:buNone/>
            </a:pPr>
            <a:r>
              <a:rPr lang="en-US" sz="3600" dirty="0"/>
              <a:t>TRN*2*TESTPARTB20060801~ </a:t>
            </a:r>
          </a:p>
          <a:p>
            <a:pPr marL="365760" lvl="1" indent="0">
              <a:buNone/>
            </a:pPr>
            <a:r>
              <a:rPr lang="en-US" sz="3600" dirty="0"/>
              <a:t>STC*A2&gt;20&gt;PR*20140806*WQ*950~ </a:t>
            </a:r>
          </a:p>
          <a:p>
            <a:pPr marL="365760" lvl="1" indent="0">
              <a:buNone/>
            </a:pPr>
            <a:r>
              <a:rPr lang="en-US" sz="3600" dirty="0"/>
              <a:t>REF*1K*0214216001080TEST~ </a:t>
            </a:r>
          </a:p>
          <a:p>
            <a:pPr marL="365760" lvl="1" indent="0">
              <a:buNone/>
            </a:pPr>
            <a:r>
              <a:rPr lang="en-US" sz="3600" dirty="0"/>
              <a:t>DTP*472*D8*20140601~ </a:t>
            </a:r>
          </a:p>
          <a:p>
            <a:pPr marL="365760" lvl="1" indent="0">
              <a:buNone/>
            </a:pPr>
            <a:r>
              <a:rPr lang="en-US" sz="3600" dirty="0"/>
              <a:t>SE*56*000000001~ </a:t>
            </a:r>
          </a:p>
          <a:p>
            <a:pPr marL="365760" lvl="1" indent="0">
              <a:buNone/>
            </a:pPr>
            <a:r>
              <a:rPr lang="en-US" sz="3600" dirty="0"/>
              <a:t>GE*1*26~ </a:t>
            </a:r>
          </a:p>
          <a:p>
            <a:pPr marL="365760" lvl="1" indent="0">
              <a:buNone/>
            </a:pPr>
            <a:r>
              <a:rPr lang="en-US" sz="3600" dirty="0"/>
              <a:t>IEA*1*000001344~ 	</a:t>
            </a:r>
          </a:p>
          <a:p>
            <a:pPr marL="365760" lvl="1" indent="0">
              <a:buNone/>
            </a:pPr>
            <a:endParaRPr lang="en-US" sz="2600" dirty="0"/>
          </a:p>
        </p:txBody>
      </p:sp>
      <p:sp>
        <p:nvSpPr>
          <p:cNvPr id="4" name="Slide Number Placeholder 3"/>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solidFill>
                  <a:prstClr val="white"/>
                </a:solidFill>
              </a:rPr>
              <a:pPr/>
              <a:t>64</a:t>
            </a:fld>
            <a:endParaRPr lang="en-US" dirty="0">
              <a:solidFill>
                <a:prstClr val="white"/>
              </a:solidFill>
            </a:endParaRPr>
          </a:p>
        </p:txBody>
      </p:sp>
    </p:spTree>
    <p:extLst>
      <p:ext uri="{BB962C8B-B14F-4D97-AF65-F5344CB8AC3E}">
        <p14:creationId xmlns:p14="http://schemas.microsoft.com/office/powerpoint/2010/main" xmlns="" val="41390311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Smart Edits (New for JJ)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600020"/>
              </p:ext>
            </p:extLst>
          </p:nvPr>
        </p:nvGraphicFramePr>
        <p:xfrm>
          <a:off x="387350" y="1600200"/>
          <a:ext cx="8375650" cy="4485640"/>
        </p:xfrm>
        <a:graphic>
          <a:graphicData uri="http://schemas.openxmlformats.org/drawingml/2006/table">
            <a:tbl>
              <a:tblPr firstRow="1" bandRow="1">
                <a:tableStyleId>{5C22544A-7EE6-4342-B048-85BDC9FD1C3A}</a:tableStyleId>
              </a:tblPr>
              <a:tblGrid>
                <a:gridCol w="1365250"/>
                <a:gridCol w="7010400"/>
              </a:tblGrid>
              <a:tr h="370840">
                <a:tc>
                  <a:txBody>
                    <a:bodyPr/>
                    <a:lstStyle/>
                    <a:p>
                      <a:r>
                        <a:rPr lang="en-US" dirty="0" smtClean="0"/>
                        <a:t>Smart Edit</a:t>
                      </a:r>
                      <a:endParaRPr lang="en-US" dirty="0"/>
                    </a:p>
                  </a:txBody>
                  <a:tcPr/>
                </a:tc>
                <a:tc>
                  <a:txBody>
                    <a:bodyPr/>
                    <a:lstStyle/>
                    <a:p>
                      <a:r>
                        <a:rPr lang="en-US" dirty="0" smtClean="0"/>
                        <a:t>Edit Description</a:t>
                      </a:r>
                      <a:endParaRPr lang="en-US" dirty="0"/>
                    </a:p>
                  </a:txBody>
                  <a:tcPr/>
                </a:tc>
              </a:tr>
              <a:tr h="370840">
                <a:tc>
                  <a:txBody>
                    <a:bodyPr/>
                    <a:lstStyle/>
                    <a:p>
                      <a:r>
                        <a:rPr lang="en-US" sz="2400" b="1" dirty="0" smtClean="0"/>
                        <a:t>DLP</a:t>
                      </a:r>
                    </a:p>
                  </a:txBody>
                  <a:tcPr/>
                </a:tc>
                <a:tc>
                  <a:txBody>
                    <a:bodyPr/>
                    <a:lstStyle/>
                    <a:p>
                      <a:r>
                        <a:rPr lang="en-US" sz="2000" dirty="0" smtClean="0"/>
                        <a:t>This line is a possible duplicate of another line billed by the same provider for the same date of service on this claim</a:t>
                      </a:r>
                    </a:p>
                  </a:txBody>
                  <a:tcPr/>
                </a:tc>
              </a:tr>
              <a:tr h="370840">
                <a:tc>
                  <a:txBody>
                    <a:bodyPr/>
                    <a:lstStyle/>
                    <a:p>
                      <a:r>
                        <a:rPr lang="en-US" sz="2400" b="1" dirty="0" smtClean="0"/>
                        <a:t>mMOD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Use of modifier XX (crosswalks to XX), is not typical for procedure XXXXX</a:t>
                      </a:r>
                      <a:endParaRPr lang="en-US" sz="2000" dirty="0"/>
                    </a:p>
                  </a:txBody>
                  <a:tcPr/>
                </a:tc>
              </a:tr>
              <a:tr h="370840">
                <a:tc>
                  <a:txBody>
                    <a:bodyPr/>
                    <a:lstStyle/>
                    <a:p>
                      <a:r>
                        <a:rPr lang="en-US" sz="2400" b="1" dirty="0" smtClean="0"/>
                        <a:t>mMUE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Per Medicare's Medically Unlikely Edits, the units of service billed for procedure code XXXXX exceed the allowed units</a:t>
                      </a:r>
                      <a:endParaRPr lang="en-US" sz="2000" dirty="0"/>
                    </a:p>
                  </a:txBody>
                  <a:tcPr/>
                </a:tc>
              </a:tr>
              <a:tr h="635000">
                <a:tc>
                  <a:txBody>
                    <a:bodyPr/>
                    <a:lstStyle/>
                    <a:p>
                      <a:r>
                        <a:rPr lang="en-US" sz="2400" b="1" dirty="0" smtClean="0"/>
                        <a:t>mUN</a:t>
                      </a:r>
                      <a:endParaRPr lang="en-US" sz="2400" b="1"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Per CCI, Procedure Code XXXXX has an unbundle relationship with Procedure Code YYYYY billed for the same date of service</a:t>
                      </a:r>
                      <a:endParaRPr lang="en-US" sz="2000" dirty="0"/>
                    </a:p>
                  </a:txBody>
                  <a:tcPr/>
                </a:tc>
              </a:tr>
              <a:tr h="370840">
                <a:tc>
                  <a:txBody>
                    <a:bodyPr/>
                    <a:lstStyle/>
                    <a:p>
                      <a:r>
                        <a:rPr lang="en-US" sz="2400" b="1" dirty="0" smtClean="0"/>
                        <a:t>mUO</a:t>
                      </a:r>
                    </a:p>
                    <a:p>
                      <a:endParaRPr lang="en-US" sz="2400" b="1" dirty="0"/>
                    </a:p>
                  </a:txBody>
                  <a:tcPr/>
                </a:tc>
                <a:tc>
                  <a:txBody>
                    <a:bodyPr/>
                    <a:lstStyle/>
                    <a:p>
                      <a:r>
                        <a:rPr lang="en-US" sz="2000" dirty="0" smtClean="0"/>
                        <a:t>Per CCI, Procedure Code ' XXXXX ' has an unbundle relationship with Procedure Code ' XXXXX ' billed for the same date of service. Review documentation to determine if a modifier override is appropriate</a:t>
                      </a:r>
                      <a:endParaRPr lang="en-US" sz="2000" dirty="0"/>
                    </a:p>
                  </a:txBody>
                  <a:tcPr/>
                </a:tc>
              </a:tr>
            </a:tbl>
          </a:graphicData>
        </a:graphic>
      </p:graphicFrame>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65</a:t>
            </a:fld>
            <a:endParaRPr lang="en-US" dirty="0"/>
          </a:p>
        </p:txBody>
      </p:sp>
    </p:spTree>
    <p:extLst>
      <p:ext uri="{BB962C8B-B14F-4D97-AF65-F5344CB8AC3E}">
        <p14:creationId xmlns:p14="http://schemas.microsoft.com/office/powerpoint/2010/main" xmlns="" val="40597831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Smart Edit Listing</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a:hlinkClick r:id="rId2"/>
              </a:rPr>
              <a:t>https://</a:t>
            </a:r>
            <a:r>
              <a:rPr lang="en-US" sz="1800" dirty="0" smtClean="0">
                <a:hlinkClick r:id="rId2"/>
              </a:rPr>
              <a:t>www.palmettogba.com/Palmetto/Providers.Nsf/files/EDI_277CA_Smart_Edits.pdf</a:t>
            </a:r>
            <a:r>
              <a:rPr lang="en-US" sz="1800" dirty="0">
                <a:hlinkClick r:id="rId2"/>
              </a:rPr>
              <a:t>/$</a:t>
            </a:r>
            <a:r>
              <a:rPr lang="en-US" sz="1800" dirty="0" smtClean="0">
                <a:hlinkClick r:id="rId2"/>
              </a:rPr>
              <a:t>File/EDI_277CA_Smart_Edits.pdf</a:t>
            </a:r>
            <a:endParaRPr lang="en-US" sz="1800" dirty="0" smtClean="0"/>
          </a:p>
          <a:p>
            <a:pPr marL="0" indent="0">
              <a:buNone/>
            </a:pPr>
            <a:endParaRPr lang="en-US" sz="1800" dirty="0" smtClean="0"/>
          </a:p>
          <a:p>
            <a:pPr marL="0" indent="0">
              <a:buNone/>
            </a:pPr>
            <a:endParaRPr lang="en-US" sz="1800"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66</a:t>
            </a:fld>
            <a:endParaRPr lang="en-US" dirty="0"/>
          </a:p>
        </p:txBody>
      </p:sp>
      <p:pic>
        <p:nvPicPr>
          <p:cNvPr id="6" name="Picture 2" descr="D:\Users\PC76\Documents\Nashville MGMA 100918\CaptureSmart Edit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2362200"/>
            <a:ext cx="8153400" cy="3886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2143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944562"/>
          </a:xfrm>
        </p:spPr>
        <p:txBody>
          <a:bodyPr/>
          <a:lstStyle/>
          <a:p>
            <a:r>
              <a:rPr lang="en-US" sz="3600" dirty="0" smtClean="0"/>
              <a:t>Comparative Billing Reports</a:t>
            </a:r>
            <a:endParaRPr lang="en-US" sz="3600" dirty="0"/>
          </a:p>
        </p:txBody>
      </p:sp>
      <p:sp>
        <p:nvSpPr>
          <p:cNvPr id="3" name="Content Placeholder 2"/>
          <p:cNvSpPr>
            <a:spLocks noGrp="1"/>
          </p:cNvSpPr>
          <p:nvPr>
            <p:ph sz="quarter" idx="1"/>
          </p:nvPr>
        </p:nvSpPr>
        <p:spPr>
          <a:xfrm>
            <a:off x="457200" y="1447800"/>
            <a:ext cx="8229600" cy="4678363"/>
          </a:xfrm>
        </p:spPr>
        <p:txBody>
          <a:bodyPr>
            <a:normAutofit/>
          </a:bodyPr>
          <a:lstStyle/>
          <a:p>
            <a:pPr marL="0" indent="0">
              <a:buNone/>
            </a:pPr>
            <a:r>
              <a:rPr lang="en-US" b="1" dirty="0" smtClean="0"/>
              <a:t>What is a comparative billing report (CBR)?</a:t>
            </a:r>
          </a:p>
          <a:p>
            <a:r>
              <a:rPr lang="en-US" dirty="0" smtClean="0"/>
              <a:t>CBRs are reports that show providers how they rank against their peers in the state and nationally in billing for certain risk areas </a:t>
            </a:r>
          </a:p>
          <a:p>
            <a:pPr lvl="1"/>
            <a:r>
              <a:rPr lang="en-US" sz="2400" dirty="0" smtClean="0"/>
              <a:t>This report does not contain patient specific data </a:t>
            </a:r>
          </a:p>
          <a:p>
            <a:pPr lvl="1"/>
            <a:r>
              <a:rPr lang="en-US" sz="2400" dirty="0" smtClean="0"/>
              <a:t>The CBR applies to all provider types </a:t>
            </a:r>
          </a:p>
          <a:p>
            <a:pPr lvl="1"/>
            <a:r>
              <a:rPr lang="en-US" sz="2400" dirty="0" smtClean="0"/>
              <a:t>The CBR is not intended to be punitive or sent as an indication of fraud, it is intended to be proactive statements that will help the provider identify potential errors in their billing practice </a:t>
            </a:r>
          </a:p>
          <a:p>
            <a:pPr marL="0" indent="0">
              <a:buNone/>
            </a:pPr>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67</a:t>
            </a:fld>
            <a:endParaRPr lang="en-US" dirty="0"/>
          </a:p>
        </p:txBody>
      </p:sp>
    </p:spTree>
    <p:extLst>
      <p:ext uri="{BB962C8B-B14F-4D97-AF65-F5344CB8AC3E}">
        <p14:creationId xmlns:p14="http://schemas.microsoft.com/office/powerpoint/2010/main" xmlns="" val="19482071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Modifier Lookup Tool</a:t>
            </a:r>
            <a:endParaRPr lang="en-US" dirty="0"/>
          </a:p>
        </p:txBody>
      </p:sp>
      <p:sp>
        <p:nvSpPr>
          <p:cNvPr id="4" name="Slide Number Placeholder 3"/>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68</a:t>
            </a:fld>
            <a:endParaRPr lang="en-US" dirty="0"/>
          </a:p>
        </p:txBody>
      </p:sp>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054864"/>
            <a:ext cx="8077200" cy="37388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Left Arrow 2"/>
          <p:cNvSpPr/>
          <p:nvPr/>
        </p:nvSpPr>
        <p:spPr>
          <a:xfrm>
            <a:off x="3886200" y="4953000"/>
            <a:ext cx="9906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647514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Local Coverage Determinations (LCDs)</a:t>
            </a:r>
            <a:endParaRPr lang="en-US" sz="3600" dirty="0"/>
          </a:p>
        </p:txBody>
      </p:sp>
      <p:sp>
        <p:nvSpPr>
          <p:cNvPr id="3" name="Slide Number Placeholder 2"/>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69</a:t>
            </a:fld>
            <a:endParaRPr lang="en-US" dirty="0"/>
          </a:p>
        </p:txBody>
      </p:sp>
      <p:pic>
        <p:nvPicPr>
          <p:cNvPr id="10" name="Picture 2"/>
          <p:cNvPicPr>
            <a:picLocks noGrp="1" noChangeAspect="1" noChangeArrowheads="1"/>
          </p:cNvPicPr>
          <p:nvPr>
            <p:ph sz="quarter" idx="1"/>
          </p:nvPr>
        </p:nvPicPr>
        <p:blipFill rotWithShape="1">
          <a:blip r:embed="rId2" cstate="print">
            <a:extLst>
              <a:ext uri="{28A0092B-C50C-407E-A947-70E740481C1C}">
                <a14:useLocalDpi xmlns:a14="http://schemas.microsoft.com/office/drawing/2010/main" xmlns="" val="0"/>
              </a:ext>
            </a:extLst>
          </a:blip>
          <a:srcRect t="5823" r="1491"/>
          <a:stretch/>
        </p:blipFill>
        <p:spPr bwMode="auto">
          <a:xfrm>
            <a:off x="762000" y="1524000"/>
            <a:ext cx="7315200" cy="4571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Left Arrow 10"/>
          <p:cNvSpPr/>
          <p:nvPr/>
        </p:nvSpPr>
        <p:spPr>
          <a:xfrm>
            <a:off x="3236843" y="1752600"/>
            <a:ext cx="838200" cy="381000"/>
          </a:xfrm>
          <a:prstGeom prst="leftArrow">
            <a:avLst/>
          </a:prstGeom>
          <a:solidFill>
            <a:srgbClr val="72B431"/>
          </a:solidFill>
          <a:ln>
            <a:solidFill>
              <a:srgbClr val="7C6A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sp>
        <p:nvSpPr>
          <p:cNvPr id="12" name="Left Arrow 11"/>
          <p:cNvSpPr/>
          <p:nvPr/>
        </p:nvSpPr>
        <p:spPr>
          <a:xfrm>
            <a:off x="2571750" y="4867275"/>
            <a:ext cx="838200" cy="381000"/>
          </a:xfrm>
          <a:prstGeom prst="leftArrow">
            <a:avLst/>
          </a:prstGeom>
          <a:solidFill>
            <a:srgbClr val="72B431"/>
          </a:solidFill>
          <a:ln>
            <a:solidFill>
              <a:srgbClr val="7C6A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spTree>
    <p:extLst>
      <p:ext uri="{BB962C8B-B14F-4D97-AF65-F5344CB8AC3E}">
        <p14:creationId xmlns:p14="http://schemas.microsoft.com/office/powerpoint/2010/main" xmlns="" val="65970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t>Medicare Beneficiary Identifier (MBI) Look-Up Tool</a:t>
            </a:r>
            <a:endParaRPr lang="en-US" sz="3600" dirty="0"/>
          </a:p>
        </p:txBody>
      </p:sp>
      <p:sp>
        <p:nvSpPr>
          <p:cNvPr id="2" name="Slide Number Placeholder 1"/>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7</a:t>
            </a:fld>
            <a:endParaRPr lang="en-US" dirty="0"/>
          </a:p>
        </p:txBody>
      </p:sp>
      <p:pic>
        <p:nvPicPr>
          <p:cNvPr id="5" name="Picture 2" descr="MBI Lookup Tab"/>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43000" y="1727800"/>
            <a:ext cx="6777037" cy="509655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7" name="Left Arrow 6"/>
          <p:cNvSpPr/>
          <p:nvPr/>
        </p:nvSpPr>
        <p:spPr>
          <a:xfrm rot="20594363">
            <a:off x="3960018" y="1409700"/>
            <a:ext cx="1143000" cy="38100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84708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LCD Breakdown</a:t>
            </a:r>
            <a:endParaRPr lang="en-US" dirty="0"/>
          </a:p>
        </p:txBody>
      </p:sp>
      <p:sp>
        <p:nvSpPr>
          <p:cNvPr id="4" name="Date Placeholder 3"/>
          <p:cNvSpPr>
            <a:spLocks noGrp="1"/>
          </p:cNvSpPr>
          <p:nvPr>
            <p:ph type="dt" sz="half" idx="10"/>
          </p:nvPr>
        </p:nvSpPr>
        <p:spPr/>
        <p:txBody>
          <a:bodyPr/>
          <a:lstStyle/>
          <a:p>
            <a:fld id="{38C8D0EC-41BB-4B92-84DA-3F271C39B800}" type="datetime1">
              <a:rPr lang="en-US" smtClean="0"/>
              <a:pPr/>
              <a:t>10/10/2018</a:t>
            </a:fld>
            <a:endParaRPr lang="en-US" dirty="0"/>
          </a:p>
        </p:txBody>
      </p:sp>
      <p:sp>
        <p:nvSpPr>
          <p:cNvPr id="5" name="Slide Number Placeholder 4"/>
          <p:cNvSpPr>
            <a:spLocks noGrp="1"/>
          </p:cNvSpPr>
          <p:nvPr>
            <p:ph type="sldNum" sz="quarter" idx="12"/>
          </p:nvPr>
        </p:nvSpPr>
        <p:spPr/>
        <p:txBody>
          <a:bodyPr/>
          <a:lstStyle/>
          <a:p>
            <a:fld id="{3679A698-6C35-48C6-B1D5-BA8572DD9935}" type="slidenum">
              <a:rPr lang="en-US" smtClean="0"/>
              <a:pPr/>
              <a:t>70</a:t>
            </a:fld>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1447800"/>
            <a:ext cx="5848580" cy="236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2312719"/>
            <a:ext cx="6241885" cy="35776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70018" y="3528351"/>
            <a:ext cx="6108865" cy="26095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545" y="3375450"/>
            <a:ext cx="9137278" cy="1000100"/>
          </a:xfrm>
          <a:prstGeom prst="rect">
            <a:avLst/>
          </a:prstGeom>
          <a:solidFill>
            <a:srgbClr val="CAB900"/>
          </a:solidFill>
          <a:ln w="9525">
            <a:solidFill>
              <a:schemeClr val="tx1"/>
            </a:solidFill>
            <a:miter lim="800000"/>
            <a:headEnd/>
            <a:tailEnd/>
          </a:ln>
        </p:spPr>
      </p:pic>
    </p:spTree>
    <p:extLst>
      <p:ext uri="{BB962C8B-B14F-4D97-AF65-F5344CB8AC3E}">
        <p14:creationId xmlns:p14="http://schemas.microsoft.com/office/powerpoint/2010/main" xmlns="" val="85230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1000"/>
                                        <p:tgtEl>
                                          <p:spTgt spid="2051"/>
                                        </p:tgtEl>
                                      </p:cBhvr>
                                    </p:animEffect>
                                    <p:anim calcmode="lin" valueType="num">
                                      <p:cBhvr>
                                        <p:cTn id="12" dur="1000" fill="hold"/>
                                        <p:tgtEl>
                                          <p:spTgt spid="2051"/>
                                        </p:tgtEl>
                                        <p:attrNameLst>
                                          <p:attrName>ppt_x</p:attrName>
                                        </p:attrNameLst>
                                      </p:cBhvr>
                                      <p:tavLst>
                                        <p:tav tm="0">
                                          <p:val>
                                            <p:strVal val="#ppt_x"/>
                                          </p:val>
                                        </p:tav>
                                        <p:tav tm="100000">
                                          <p:val>
                                            <p:strVal val="#ppt_x"/>
                                          </p:val>
                                        </p:tav>
                                      </p:tavLst>
                                    </p:anim>
                                    <p:anim calcmode="lin" valueType="num">
                                      <p:cBhvr>
                                        <p:cTn id="13"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1000"/>
                                        <p:tgtEl>
                                          <p:spTgt spid="2054"/>
                                        </p:tgtEl>
                                      </p:cBhvr>
                                    </p:animEffect>
                                    <p:anim calcmode="lin" valueType="num">
                                      <p:cBhvr>
                                        <p:cTn id="19" dur="1000" fill="hold"/>
                                        <p:tgtEl>
                                          <p:spTgt spid="2054"/>
                                        </p:tgtEl>
                                        <p:attrNameLst>
                                          <p:attrName>ppt_x</p:attrName>
                                        </p:attrNameLst>
                                      </p:cBhvr>
                                      <p:tavLst>
                                        <p:tav tm="0">
                                          <p:val>
                                            <p:strVal val="#ppt_x"/>
                                          </p:val>
                                        </p:tav>
                                        <p:tav tm="100000">
                                          <p:val>
                                            <p:strVal val="#ppt_x"/>
                                          </p:val>
                                        </p:tav>
                                      </p:tavLst>
                                    </p:anim>
                                    <p:anim calcmode="lin" valueType="num">
                                      <p:cBhvr>
                                        <p:cTn id="20"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fade">
                                      <p:cBhvr>
                                        <p:cTn id="25" dur="1000"/>
                                        <p:tgtEl>
                                          <p:spTgt spid="2053"/>
                                        </p:tgtEl>
                                      </p:cBhvr>
                                    </p:animEffect>
                                    <p:anim calcmode="lin" valueType="num">
                                      <p:cBhvr>
                                        <p:cTn id="26" dur="1000" fill="hold"/>
                                        <p:tgtEl>
                                          <p:spTgt spid="2053"/>
                                        </p:tgtEl>
                                        <p:attrNameLst>
                                          <p:attrName>ppt_x</p:attrName>
                                        </p:attrNameLst>
                                      </p:cBhvr>
                                      <p:tavLst>
                                        <p:tav tm="0">
                                          <p:val>
                                            <p:strVal val="#ppt_x"/>
                                          </p:val>
                                        </p:tav>
                                        <p:tav tm="100000">
                                          <p:val>
                                            <p:strVal val="#ppt_x"/>
                                          </p:val>
                                        </p:tav>
                                      </p:tavLst>
                                    </p:anim>
                                    <p:anim calcmode="lin" valueType="num">
                                      <p:cBhvr>
                                        <p:cTn id="27"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PWK</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a:t>PWK can be used for those situations where Medicare typically asks for additional documentation to complete claim processing</a:t>
            </a:r>
          </a:p>
          <a:p>
            <a:r>
              <a:rPr lang="en-US" dirty="0"/>
              <a:t>Procedure Codes That Require Additional Documentation </a:t>
            </a:r>
            <a:r>
              <a:rPr lang="en-US" dirty="0" smtClean="0"/>
              <a:t>Article</a:t>
            </a:r>
          </a:p>
          <a:p>
            <a:pPr lvl="1"/>
            <a:r>
              <a:rPr lang="en-US" u="sng" dirty="0" smtClean="0">
                <a:solidFill>
                  <a:srgbClr val="0000FF"/>
                </a:solidFill>
                <a:latin typeface="Calibri"/>
                <a:ea typeface="Calibri"/>
                <a:cs typeface="Times New Roman"/>
                <a:hlinkClick r:id="rId3"/>
              </a:rPr>
              <a:t>https</a:t>
            </a:r>
            <a:r>
              <a:rPr lang="en-US" u="sng" dirty="0">
                <a:solidFill>
                  <a:srgbClr val="0000FF"/>
                </a:solidFill>
                <a:latin typeface="Calibri"/>
                <a:ea typeface="Calibri"/>
                <a:cs typeface="Times New Roman"/>
                <a:hlinkClick r:id="rId3"/>
              </a:rPr>
              <a:t>://</a:t>
            </a:r>
            <a:r>
              <a:rPr lang="en-US" u="sng" dirty="0" smtClean="0">
                <a:solidFill>
                  <a:srgbClr val="0000FF"/>
                </a:solidFill>
                <a:latin typeface="Calibri"/>
                <a:ea typeface="Calibri"/>
                <a:cs typeface="Times New Roman"/>
                <a:hlinkClick r:id="rId3"/>
              </a:rPr>
              <a:t>www.palmettogba.com/Palmetto/Providers.nsf/DocsR/JJ%20Part%20B~Browse%20by%20Topic~General~Procedure%20Codes%20that%20Require%20Additional%20Documentation?open&amp;Expand=1</a:t>
            </a:r>
            <a:endParaRPr lang="en-US" dirty="0"/>
          </a:p>
          <a:p>
            <a:r>
              <a:rPr lang="en-US" dirty="0" smtClean="0"/>
              <a:t>PWK </a:t>
            </a:r>
            <a:r>
              <a:rPr lang="en-US" dirty="0"/>
              <a:t>documentation should be submitted for the Current Procedural Terminology (CPT) and Healthcare Common Procedure Coding System (HCPCS) codes listed in the additional documentation article or for claims that include the specified </a:t>
            </a:r>
            <a:r>
              <a:rPr lang="en-US" dirty="0" smtClean="0"/>
              <a:t>modifiers</a:t>
            </a:r>
          </a:p>
          <a:p>
            <a:r>
              <a:rPr lang="en-US" dirty="0" smtClean="0"/>
              <a:t>Submitting Additional Documentation Article (when required for claims adjudication)</a:t>
            </a:r>
          </a:p>
          <a:p>
            <a:pPr lvl="1"/>
            <a:r>
              <a:rPr lang="en-US" sz="2400" u="sng" dirty="0">
                <a:solidFill>
                  <a:srgbClr val="0000FF"/>
                </a:solidFill>
                <a:latin typeface="Calibri"/>
                <a:ea typeface="Calibri"/>
                <a:cs typeface="Times New Roman"/>
                <a:hlinkClick r:id="rId4"/>
              </a:rPr>
              <a:t>https://www.palmettogba.com/palmetto/providers.nsf/DocsR/JJ-Part-B~AW8L9W7863</a:t>
            </a:r>
            <a:endParaRPr lang="en-US" dirty="0"/>
          </a:p>
          <a:p>
            <a:endParaRPr lang="en-US" dirty="0"/>
          </a:p>
        </p:txBody>
      </p:sp>
      <p:sp>
        <p:nvSpPr>
          <p:cNvPr id="4" name="Slide Number Placeholder 3"/>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71</a:t>
            </a:fld>
            <a:endParaRPr lang="en-US" dirty="0"/>
          </a:p>
        </p:txBody>
      </p:sp>
    </p:spTree>
    <p:extLst>
      <p:ext uri="{BB962C8B-B14F-4D97-AF65-F5344CB8AC3E}">
        <p14:creationId xmlns:p14="http://schemas.microsoft.com/office/powerpoint/2010/main" xmlns="" val="28943828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the PWK Fax Coversheet</a:t>
            </a:r>
            <a:endParaRPr lang="en-US" dirty="0"/>
          </a:p>
        </p:txBody>
      </p:sp>
      <p:sp>
        <p:nvSpPr>
          <p:cNvPr id="3" name="Content Placeholder 2"/>
          <p:cNvSpPr>
            <a:spLocks noGrp="1"/>
          </p:cNvSpPr>
          <p:nvPr>
            <p:ph sz="quarter" idx="1"/>
          </p:nvPr>
        </p:nvSpPr>
        <p:spPr/>
        <p:txBody>
          <a:bodyPr/>
          <a:lstStyle/>
          <a:p>
            <a:r>
              <a:rPr lang="en-US" dirty="0"/>
              <a:t>PWK cover sheet is located on the Palmetto GBA website under the Forms/Tools tab on the top tool bar</a:t>
            </a:r>
          </a:p>
          <a:p>
            <a:r>
              <a:rPr lang="en-US" dirty="0"/>
              <a:t>Select Medicare Forms</a:t>
            </a:r>
          </a:p>
          <a:p>
            <a:r>
              <a:rPr lang="en-US" dirty="0"/>
              <a:t>Select Claims</a:t>
            </a:r>
          </a:p>
          <a:p>
            <a:r>
              <a:rPr lang="en-US" dirty="0"/>
              <a:t>Select answers to a series of questions</a:t>
            </a:r>
          </a:p>
          <a:p>
            <a:endParaRPr lang="en-US" dirty="0" smtClean="0"/>
          </a:p>
          <a:p>
            <a:pPr marL="0" indent="0" algn="ctr">
              <a:buNone/>
            </a:pPr>
            <a:r>
              <a:rPr lang="en-US" i="1" dirty="0" smtClean="0">
                <a:solidFill>
                  <a:srgbClr val="FF0000"/>
                </a:solidFill>
              </a:rPr>
              <a:t>Complete all the fields on the form</a:t>
            </a:r>
            <a:endParaRPr lang="en-US" i="1" dirty="0">
              <a:solidFill>
                <a:srgbClr val="FF0000"/>
              </a:solidFill>
            </a:endParaRPr>
          </a:p>
        </p:txBody>
      </p:sp>
      <p:sp>
        <p:nvSpPr>
          <p:cNvPr id="4" name="Slide Number Placeholder 3"/>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72</a:t>
            </a:fld>
            <a:endParaRPr lang="en-US" dirty="0"/>
          </a:p>
        </p:txBody>
      </p:sp>
    </p:spTree>
    <p:extLst>
      <p:ext uri="{BB962C8B-B14F-4D97-AF65-F5344CB8AC3E}">
        <p14:creationId xmlns:p14="http://schemas.microsoft.com/office/powerpoint/2010/main" xmlns="" val="23507603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600200"/>
            <a:ext cx="6156086" cy="4648200"/>
          </a:xfrm>
        </p:spPr>
        <p:txBody>
          <a:bodyPr>
            <a:normAutofit/>
          </a:bodyPr>
          <a:lstStyle/>
          <a:p>
            <a:r>
              <a:rPr lang="en-US" dirty="0" smtClean="0"/>
              <a:t>Jurisdiction J</a:t>
            </a:r>
          </a:p>
          <a:p>
            <a:pPr lvl="1"/>
            <a:r>
              <a:rPr lang="en-US" dirty="0" smtClean="0"/>
              <a:t>8:00 </a:t>
            </a:r>
            <a:r>
              <a:rPr lang="en-US" dirty="0"/>
              <a:t>am </a:t>
            </a:r>
            <a:r>
              <a:rPr lang="en-US" dirty="0" smtClean="0"/>
              <a:t>- </a:t>
            </a:r>
            <a:r>
              <a:rPr lang="en-US" dirty="0"/>
              <a:t>6:00 </a:t>
            </a:r>
            <a:r>
              <a:rPr lang="en-US" dirty="0" smtClean="0"/>
              <a:t>pm, ET </a:t>
            </a:r>
          </a:p>
          <a:p>
            <a:pPr lvl="1"/>
            <a:r>
              <a:rPr lang="en-US" b="1" dirty="0" smtClean="0"/>
              <a:t>877-567-7271</a:t>
            </a:r>
          </a:p>
          <a:p>
            <a:r>
              <a:rPr lang="en-US" dirty="0" smtClean="0"/>
              <a:t>The Interactive Voice Response (IVR) Hours </a:t>
            </a:r>
            <a:r>
              <a:rPr lang="en-US" dirty="0"/>
              <a:t>of Availability – 24 hours a day, 7 days a week</a:t>
            </a:r>
          </a:p>
          <a:p>
            <a:pPr lvl="1"/>
            <a:r>
              <a:rPr lang="en-US" dirty="0"/>
              <a:t>Except dark days </a:t>
            </a:r>
          </a:p>
          <a:p>
            <a:pPr marL="342900" lvl="1" indent="-342900"/>
            <a:r>
              <a:rPr lang="en-US" sz="3200" dirty="0" smtClean="0"/>
              <a:t>IVR Job Aids available </a:t>
            </a:r>
            <a:endParaRPr lang="en-US" sz="3200" dirty="0"/>
          </a:p>
          <a:p>
            <a:endParaRPr lang="en-US" sz="2400" dirty="0" smtClean="0"/>
          </a:p>
        </p:txBody>
      </p:sp>
      <p:sp>
        <p:nvSpPr>
          <p:cNvPr id="2" name="Date Placeholder 1"/>
          <p:cNvSpPr>
            <a:spLocks noGrp="1"/>
          </p:cNvSpPr>
          <p:nvPr>
            <p:ph type="dt" sz="half" idx="10"/>
          </p:nvPr>
        </p:nvSpPr>
        <p:spPr/>
        <p:txBody>
          <a:bodyPr/>
          <a:lstStyle/>
          <a:p>
            <a:fld id="{D9D9EE27-E881-4216-B90F-AA7E0BD6216A}" type="datetime1">
              <a:rPr lang="en-US" smtClean="0"/>
              <a:pPr/>
              <a:t>10/10/2018</a:t>
            </a:fld>
            <a:endParaRPr lang="en-US" dirty="0"/>
          </a:p>
        </p:txBody>
      </p:sp>
      <p:sp>
        <p:nvSpPr>
          <p:cNvPr id="6" name="Slide Number Placeholder 5"/>
          <p:cNvSpPr>
            <a:spLocks noGrp="1"/>
          </p:cNvSpPr>
          <p:nvPr>
            <p:ph type="sldNum" sz="quarter" idx="12"/>
          </p:nvPr>
        </p:nvSpPr>
        <p:spPr/>
        <p:txBody>
          <a:bodyPr/>
          <a:lstStyle/>
          <a:p>
            <a:fld id="{3679A698-6C35-48C6-B1D5-BA8572DD9935}" type="slidenum">
              <a:rPr lang="en-US" smtClean="0"/>
              <a:pPr/>
              <a:t>73</a:t>
            </a:fld>
            <a:endParaRPr lang="en-US" dirty="0"/>
          </a:p>
        </p:txBody>
      </p:sp>
      <p:sp>
        <p:nvSpPr>
          <p:cNvPr id="3" name="Title 2"/>
          <p:cNvSpPr>
            <a:spLocks noGrp="1"/>
          </p:cNvSpPr>
          <p:nvPr>
            <p:ph type="title"/>
          </p:nvPr>
        </p:nvSpPr>
        <p:spPr/>
        <p:txBody>
          <a:bodyPr/>
          <a:lstStyle/>
          <a:p>
            <a:r>
              <a:rPr lang="en-US" dirty="0" smtClean="0"/>
              <a:t>Part B Provider Contact Centers</a:t>
            </a:r>
            <a:endParaRPr lang="en-US" dirty="0"/>
          </a:p>
        </p:txBody>
      </p:sp>
      <p:sp>
        <p:nvSpPr>
          <p:cNvPr id="7" name="Content Placeholder 4"/>
          <p:cNvSpPr txBox="1">
            <a:spLocks/>
          </p:cNvSpPr>
          <p:nvPr/>
        </p:nvSpPr>
        <p:spPr>
          <a:xfrm>
            <a:off x="393700" y="3370580"/>
            <a:ext cx="5760720" cy="177292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Clr>
                <a:srgbClr val="72B431"/>
              </a:buClr>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Clr>
                <a:srgbClr val="72B431"/>
              </a:buClr>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Clr>
                <a:srgbClr val="72B431"/>
              </a:buClr>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Clr>
                <a:srgbClr val="72B431"/>
              </a:buClr>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Clr>
                <a:srgbClr val="72B43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dirty="0" smtClean="0"/>
          </a:p>
          <a:p>
            <a:pPr marL="0" indent="0">
              <a:buFont typeface="Arial" pitchFamily="34" charset="0"/>
              <a:buNone/>
            </a:pP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08486" y="2717800"/>
            <a:ext cx="2302114" cy="345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41292945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7" name="Date Placeholder 6"/>
          <p:cNvSpPr>
            <a:spLocks noGrp="1"/>
          </p:cNvSpPr>
          <p:nvPr>
            <p:ph type="dt" sz="half" idx="10"/>
          </p:nvPr>
        </p:nvSpPr>
        <p:spPr/>
        <p:txBody>
          <a:bodyPr/>
          <a:lstStyle/>
          <a:p>
            <a:fld id="{A5BE243F-95A7-4F9A-8BF3-915A03F80F73}" type="datetime1">
              <a:rPr lang="en-US" smtClean="0"/>
              <a:pPr/>
              <a:t>10/10/2018</a:t>
            </a:fld>
            <a:endParaRPr lang="en-US" dirty="0"/>
          </a:p>
        </p:txBody>
      </p:sp>
      <p:sp>
        <p:nvSpPr>
          <p:cNvPr id="10" name="Slide Number Placeholder 9"/>
          <p:cNvSpPr>
            <a:spLocks noGrp="1"/>
          </p:cNvSpPr>
          <p:nvPr>
            <p:ph type="sldNum" sz="quarter" idx="12"/>
          </p:nvPr>
        </p:nvSpPr>
        <p:spPr/>
        <p:txBody>
          <a:bodyPr/>
          <a:lstStyle/>
          <a:p>
            <a:fld id="{3679A698-6C35-48C6-B1D5-BA8572DD9935}" type="slidenum">
              <a:rPr lang="en-US" smtClean="0"/>
              <a:pPr/>
              <a:t>74</a:t>
            </a:fld>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1524000"/>
            <a:ext cx="457200" cy="457200"/>
          </a:xfrm>
          <a:prstGeom prst="rect">
            <a:avLst/>
          </a:prstGeom>
        </p:spPr>
      </p:pic>
      <p:sp>
        <p:nvSpPr>
          <p:cNvPr id="14" name="Content Placeholder 2"/>
          <p:cNvSpPr txBox="1">
            <a:spLocks/>
          </p:cNvSpPr>
          <p:nvPr/>
        </p:nvSpPr>
        <p:spPr>
          <a:xfrm>
            <a:off x="387930" y="1600200"/>
            <a:ext cx="3654909" cy="42672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Clr>
                <a:srgbClr val="72B431"/>
              </a:buClr>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Clr>
                <a:srgbClr val="72B431"/>
              </a:buClr>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Clr>
                <a:srgbClr val="72B431"/>
              </a:buClr>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Clr>
                <a:srgbClr val="72B431"/>
              </a:buClr>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Clr>
                <a:srgbClr val="72B43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Twitter </a:t>
            </a:r>
            <a:r>
              <a:rPr lang="en-US" sz="2400" b="1" dirty="0" smtClean="0"/>
              <a:t>Handles</a:t>
            </a:r>
            <a:endParaRPr lang="en-US" sz="2400" b="1" dirty="0"/>
          </a:p>
          <a:p>
            <a:pPr marL="0" indent="0">
              <a:buNone/>
              <a:tabLst>
                <a:tab pos="457200" algn="l"/>
              </a:tabLst>
            </a:pPr>
            <a:r>
              <a:rPr lang="en-US" sz="2000" dirty="0" smtClean="0"/>
              <a:t>@</a:t>
            </a:r>
            <a:r>
              <a:rPr lang="en-US" sz="2000" dirty="0"/>
              <a:t>PalmettoGBA </a:t>
            </a:r>
          </a:p>
          <a:p>
            <a:pPr marL="0" indent="0">
              <a:buNone/>
              <a:tabLst>
                <a:tab pos="457200" algn="l"/>
              </a:tabLst>
            </a:pPr>
            <a:r>
              <a:rPr lang="en-US" sz="2000" dirty="0" smtClean="0"/>
              <a:t>@</a:t>
            </a:r>
            <a:r>
              <a:rPr lang="en-US" sz="2000" dirty="0"/>
              <a:t>PalmettoGBA_JJA </a:t>
            </a:r>
          </a:p>
          <a:p>
            <a:pPr marL="0" indent="0">
              <a:buNone/>
              <a:tabLst>
                <a:tab pos="457200" algn="l"/>
              </a:tabLst>
            </a:pPr>
            <a:r>
              <a:rPr lang="en-US" sz="2000" dirty="0" smtClean="0"/>
              <a:t>@PalmettoGBA_JJB</a:t>
            </a:r>
          </a:p>
          <a:p>
            <a:pPr marL="0" indent="0">
              <a:buNone/>
              <a:tabLst>
                <a:tab pos="457200" algn="l"/>
              </a:tabLst>
            </a:pPr>
            <a:r>
              <a:rPr lang="en-US" sz="2000" dirty="0" smtClean="0"/>
              <a:t>@BeyondDX</a:t>
            </a:r>
            <a:endParaRPr lang="en-US" sz="2000" dirty="0"/>
          </a:p>
          <a:p>
            <a:pPr marL="0" indent="0" algn="l">
              <a:buFont typeface="Arial" pitchFamily="34" charset="0"/>
              <a:buNone/>
              <a:defRPr/>
            </a:pPr>
            <a:endParaRPr lang="en-US" altLang="en-US" sz="2000" dirty="0" smtClean="0"/>
          </a:p>
          <a:p>
            <a:pPr marL="0" indent="0" algn="l">
              <a:buFont typeface="Arial" pitchFamily="34" charset="0"/>
              <a:buNone/>
              <a:defRPr/>
            </a:pPr>
            <a:r>
              <a:rPr lang="en-US" altLang="en-US" sz="2000" b="1" dirty="0" smtClean="0"/>
              <a:t>YouTube Channels</a:t>
            </a:r>
          </a:p>
          <a:p>
            <a:pPr marL="0" indent="0" algn="l">
              <a:buNone/>
              <a:defRPr/>
            </a:pPr>
            <a:r>
              <a:rPr lang="en-US" altLang="en-US" sz="2000" dirty="0">
                <a:hlinkClick r:id="rId4"/>
              </a:rPr>
              <a:t>Palmetto </a:t>
            </a:r>
            <a:r>
              <a:rPr lang="en-US" altLang="en-US" sz="2000" dirty="0" smtClean="0">
                <a:hlinkClick r:id="rId4"/>
              </a:rPr>
              <a:t>GBA</a:t>
            </a:r>
            <a:r>
              <a:rPr lang="en-US" altLang="en-US" sz="2000" dirty="0" smtClean="0"/>
              <a:t>, </a:t>
            </a:r>
            <a:r>
              <a:rPr lang="en-US" altLang="en-US" sz="2000" dirty="0" smtClean="0">
                <a:hlinkClick r:id="rId5"/>
              </a:rPr>
              <a:t>PalmettoGBAEdu</a:t>
            </a:r>
            <a:endParaRPr lang="en-US" altLang="en-US" sz="2000" dirty="0" smtClean="0"/>
          </a:p>
          <a:p>
            <a:pPr marL="0" indent="0" algn="l">
              <a:buFont typeface="Arial" pitchFamily="34" charset="0"/>
              <a:buNone/>
              <a:defRPr/>
            </a:pPr>
            <a:endParaRPr lang="en-US" altLang="en-US" sz="2000" dirty="0" smtClean="0"/>
          </a:p>
          <a:p>
            <a:pPr marL="0" indent="0" algn="l">
              <a:buFont typeface="Arial" pitchFamily="34" charset="0"/>
              <a:buNone/>
              <a:defRPr/>
            </a:pPr>
            <a:r>
              <a:rPr lang="en-US" altLang="en-US" sz="2000" b="1" dirty="0" smtClean="0"/>
              <a:t>LinkedIn</a:t>
            </a:r>
          </a:p>
        </p:txBody>
      </p:sp>
      <p:sp>
        <p:nvSpPr>
          <p:cNvPr id="15" name="Content Placeholder 4"/>
          <p:cNvSpPr txBox="1">
            <a:spLocks/>
          </p:cNvSpPr>
          <p:nvPr/>
        </p:nvSpPr>
        <p:spPr>
          <a:xfrm>
            <a:off x="4648200" y="1600200"/>
            <a:ext cx="2895600" cy="2514600"/>
          </a:xfrm>
          <a:prstGeom prst="rect">
            <a:avLst/>
          </a:prstGeom>
        </p:spPr>
        <p:txBody>
          <a:bodyPr>
            <a:normAutofit/>
          </a:bodyPr>
          <a:lstStyle>
            <a:lvl1pPr marL="342900" indent="-342900" algn="just" defTabSz="914400" rtl="0" eaLnBrk="1" latinLnBrk="0" hangingPunct="1">
              <a:spcBef>
                <a:spcPct val="20000"/>
              </a:spcBef>
              <a:buClr>
                <a:srgbClr val="72B431"/>
              </a:buClr>
              <a:buFont typeface="Arial" pitchFamily="34" charset="0"/>
              <a:buChar char="•"/>
              <a:defRPr sz="3200" kern="1200">
                <a:solidFill>
                  <a:schemeClr val="tx1"/>
                </a:solidFill>
                <a:latin typeface="+mn-lt"/>
                <a:ea typeface="+mn-ea"/>
                <a:cs typeface="+mn-cs"/>
              </a:defRPr>
            </a:lvl1pPr>
            <a:lvl2pPr marL="742950" indent="-285750" algn="just" defTabSz="914400" rtl="0" eaLnBrk="1" latinLnBrk="0" hangingPunct="1">
              <a:spcBef>
                <a:spcPct val="20000"/>
              </a:spcBef>
              <a:buClr>
                <a:srgbClr val="72B431"/>
              </a:buClr>
              <a:buFont typeface="Arial" pitchFamily="34" charset="0"/>
              <a:buChar char="•"/>
              <a:defRPr sz="2800" kern="1200">
                <a:solidFill>
                  <a:schemeClr val="tx1"/>
                </a:solidFill>
                <a:latin typeface="+mn-lt"/>
                <a:ea typeface="+mn-ea"/>
                <a:cs typeface="+mn-cs"/>
              </a:defRPr>
            </a:lvl2pPr>
            <a:lvl3pPr marL="1143000" indent="-228600" algn="just" defTabSz="914400" rtl="0" eaLnBrk="1" latinLnBrk="0" hangingPunct="1">
              <a:spcBef>
                <a:spcPct val="20000"/>
              </a:spcBef>
              <a:buClr>
                <a:srgbClr val="72B431"/>
              </a:buClr>
              <a:buFont typeface="Arial" pitchFamily="34" charset="0"/>
              <a:buChar char="•"/>
              <a:defRPr sz="2400" kern="1200">
                <a:solidFill>
                  <a:schemeClr val="tx1"/>
                </a:solidFill>
                <a:latin typeface="+mn-lt"/>
                <a:ea typeface="+mn-ea"/>
                <a:cs typeface="+mn-cs"/>
              </a:defRPr>
            </a:lvl3pPr>
            <a:lvl4pPr marL="1600200" indent="-228600" algn="just" defTabSz="914400" rtl="0" eaLnBrk="1" latinLnBrk="0" hangingPunct="1">
              <a:spcBef>
                <a:spcPct val="20000"/>
              </a:spcBef>
              <a:buClr>
                <a:srgbClr val="72B431"/>
              </a:buClr>
              <a:buFont typeface="Arial" pitchFamily="34" charset="0"/>
              <a:buChar char="•"/>
              <a:defRPr sz="2000" kern="1200">
                <a:solidFill>
                  <a:schemeClr val="tx1"/>
                </a:solidFill>
                <a:latin typeface="+mn-lt"/>
                <a:ea typeface="+mn-ea"/>
                <a:cs typeface="+mn-cs"/>
              </a:defRPr>
            </a:lvl4pPr>
            <a:lvl5pPr marL="2057400" indent="-228600" algn="just" defTabSz="914400" rtl="0" eaLnBrk="1" latinLnBrk="0" hangingPunct="1">
              <a:spcBef>
                <a:spcPct val="20000"/>
              </a:spcBef>
              <a:buClr>
                <a:srgbClr val="72B43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t>Facebook</a:t>
            </a:r>
            <a:endParaRPr lang="en-US" sz="2400" b="1" dirty="0"/>
          </a:p>
          <a:p>
            <a:pPr marL="0" indent="0">
              <a:buNone/>
              <a:tabLst>
                <a:tab pos="457200" algn="l"/>
              </a:tabLst>
            </a:pPr>
            <a:r>
              <a:rPr lang="en-US" sz="2000" dirty="0" smtClean="0"/>
              <a:t>@PalmettoGBA, LLC</a:t>
            </a:r>
          </a:p>
          <a:p>
            <a:pPr marL="0" indent="0">
              <a:buNone/>
              <a:tabLst>
                <a:tab pos="457200" algn="l"/>
              </a:tabLst>
            </a:pPr>
            <a:endParaRPr lang="en-US" sz="2000" dirty="0"/>
          </a:p>
          <a:p>
            <a:pPr marL="0" indent="0">
              <a:buNone/>
              <a:tabLst>
                <a:tab pos="457200" algn="l"/>
              </a:tabLst>
            </a:pPr>
            <a:r>
              <a:rPr lang="en-US" sz="2000" b="1" dirty="0" smtClean="0"/>
              <a:t>Blogs</a:t>
            </a:r>
          </a:p>
          <a:p>
            <a:pPr marL="0" indent="0">
              <a:buNone/>
              <a:tabLst>
                <a:tab pos="457200" algn="l"/>
              </a:tabLst>
            </a:pPr>
            <a:r>
              <a:rPr lang="en-US" sz="2000" dirty="0" smtClean="0">
                <a:hlinkClick r:id="rId6"/>
              </a:rPr>
              <a:t>Going Beyond Diagnosis </a:t>
            </a:r>
            <a:endParaRPr lang="en-US" sz="2000"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590800" y="1524000"/>
            <a:ext cx="562366" cy="45720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524000" y="5105400"/>
            <a:ext cx="500063" cy="457200"/>
          </a:xfrm>
          <a:prstGeom prst="rect">
            <a:avLst/>
          </a:prstGeom>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648200" y="3571874"/>
            <a:ext cx="3733800" cy="260928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Picture 1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550352" y="3733800"/>
            <a:ext cx="650048" cy="457200"/>
          </a:xfrm>
          <a:prstGeom prst="rect">
            <a:avLst/>
          </a:prstGeom>
        </p:spPr>
      </p:pic>
    </p:spTree>
    <p:extLst>
      <p:ext uri="{BB962C8B-B14F-4D97-AF65-F5344CB8AC3E}">
        <p14:creationId xmlns:p14="http://schemas.microsoft.com/office/powerpoint/2010/main" xmlns="" val="12719320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98576" y="1371600"/>
            <a:ext cx="7699248" cy="5334000"/>
          </a:xfrm>
          <a:ln>
            <a:noFill/>
          </a:ln>
        </p:spPr>
        <p:txBody>
          <a:bodyPr/>
          <a:lstStyle/>
          <a:p>
            <a:r>
              <a:rPr lang="en-US" dirty="0" smtClean="0"/>
              <a:t/>
            </a:r>
            <a:br>
              <a:rPr lang="en-US" dirty="0" smtClean="0"/>
            </a:br>
            <a:r>
              <a:rPr lang="en-US" dirty="0" smtClean="0"/>
              <a:t>Questions &amp; </a:t>
            </a:r>
            <a:br>
              <a:rPr lang="en-US" dirty="0" smtClean="0"/>
            </a:br>
            <a:r>
              <a:rPr lang="en-US" dirty="0" smtClean="0"/>
              <a:t>Open Discussion</a:t>
            </a: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3600" dirty="0" smtClean="0"/>
              <a:t/>
            </a:r>
            <a:br>
              <a:rPr lang="en-US" sz="3600" dirty="0" smtClean="0"/>
            </a:br>
            <a:r>
              <a:rPr lang="en-US" sz="2800" dirty="0" smtClean="0">
                <a:solidFill>
                  <a:schemeClr val="tx1"/>
                </a:solidFill>
              </a:rPr>
              <a:t/>
            </a:r>
            <a:br>
              <a:rPr lang="en-US" sz="2800" dirty="0" smtClean="0">
                <a:solidFill>
                  <a:schemeClr val="tx1"/>
                </a:solidFill>
              </a:rPr>
            </a:br>
            <a:r>
              <a:rPr lang="en-US" sz="2800" dirty="0">
                <a:solidFill>
                  <a:schemeClr val="tx1"/>
                </a:solidFill>
              </a:rPr>
              <a:t/>
            </a:r>
            <a:br>
              <a:rPr lang="en-US" sz="2800" dirty="0">
                <a:solidFill>
                  <a:schemeClr val="tx1"/>
                </a:solidFill>
              </a:rPr>
            </a:br>
            <a:endParaRPr lang="en-US" sz="2800" dirty="0">
              <a:solidFill>
                <a:schemeClr val="tx1"/>
              </a:solidFill>
            </a:endParaRPr>
          </a:p>
        </p:txBody>
      </p:sp>
    </p:spTree>
    <p:extLst>
      <p:ext uri="{BB962C8B-B14F-4D97-AF65-F5344CB8AC3E}">
        <p14:creationId xmlns:p14="http://schemas.microsoft.com/office/powerpoint/2010/main" xmlns="" val="57420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t>Medicare Beneficiary Identifier (MBI) Successful Response</a:t>
            </a:r>
            <a:endParaRPr lang="en-US" sz="3600" dirty="0"/>
          </a:p>
        </p:txBody>
      </p:sp>
      <p:sp>
        <p:nvSpPr>
          <p:cNvPr id="2" name="Slide Number Placeholder 1"/>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8</a:t>
            </a:fld>
            <a:endParaRPr lang="en-US" dirty="0"/>
          </a:p>
        </p:txBody>
      </p:sp>
      <p:sp>
        <p:nvSpPr>
          <p:cNvPr id="5" name="Content Placeholder 2"/>
          <p:cNvSpPr txBox="1">
            <a:spLocks/>
          </p:cNvSpPr>
          <p:nvPr/>
        </p:nvSpPr>
        <p:spPr>
          <a:xfrm>
            <a:off x="152400" y="1219200"/>
            <a:ext cx="8839200" cy="49758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72B431"/>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2B43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2B43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2B43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2B43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400" dirty="0" smtClean="0"/>
          </a:p>
          <a:p>
            <a:pPr marL="0" indent="0">
              <a:buFont typeface="Arial" pitchFamily="34" charset="0"/>
              <a:buNone/>
            </a:pPr>
            <a:r>
              <a:rPr lang="en-US" dirty="0" smtClean="0"/>
              <a:t>If the inquiry successfully returns an MBI, the screen will refresh with the data at the bottom</a:t>
            </a:r>
            <a:endParaRPr lang="en-US" dirty="0"/>
          </a:p>
        </p:txBody>
      </p:sp>
      <p:pic>
        <p:nvPicPr>
          <p:cNvPr id="9" name="Content Placeholder 10"/>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2555213"/>
            <a:ext cx="7315200" cy="3639849"/>
          </a:xfrm>
          <a:prstGeom prst="rect">
            <a:avLst/>
          </a:prstGeom>
          <a:noFill/>
          <a:ln>
            <a:noFill/>
          </a:ln>
          <a:effectLst>
            <a:outerShdw blurRad="50800" dist="38100" dir="2700000" algn="tl" rotWithShape="0">
              <a:prstClr val="black">
                <a:alpha val="40000"/>
              </a:prstClr>
            </a:outerShdw>
          </a:effectLst>
        </p:spPr>
      </p:pic>
      <p:sp>
        <p:nvSpPr>
          <p:cNvPr id="10" name="Left Arrow 9"/>
          <p:cNvSpPr/>
          <p:nvPr/>
        </p:nvSpPr>
        <p:spPr>
          <a:xfrm>
            <a:off x="3657600" y="4953000"/>
            <a:ext cx="1371600" cy="38100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19887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smtClean="0"/>
              <a:t>Medicare Beneficiary Identifier (MBI) Unsuccessful Response</a:t>
            </a:r>
            <a:endParaRPr lang="en-US" sz="3600" dirty="0"/>
          </a:p>
        </p:txBody>
      </p:sp>
      <p:sp>
        <p:nvSpPr>
          <p:cNvPr id="2" name="Slide Number Placeholder 1"/>
          <p:cNvSpPr>
            <a:spLocks noGrp="1"/>
          </p:cNvSpPr>
          <p:nvPr>
            <p:ph type="sldNum" sz="quarter" idx="4294967295"/>
          </p:nvPr>
        </p:nvSpPr>
        <p:spPr>
          <a:xfrm>
            <a:off x="8267121" y="6099487"/>
            <a:ext cx="609600" cy="521208"/>
          </a:xfrm>
          <a:prstGeom prst="rect">
            <a:avLst/>
          </a:prstGeom>
        </p:spPr>
        <p:txBody>
          <a:bodyPr/>
          <a:lstStyle/>
          <a:p>
            <a:fld id="{05CD5878-2FD6-4E20-964C-AD2CBD23FA35}" type="slidenum">
              <a:rPr lang="en-US" smtClean="0"/>
              <a:pPr/>
              <a:t>9</a:t>
            </a:fld>
            <a:endParaRPr lang="en-US" dirty="0"/>
          </a:p>
        </p:txBody>
      </p:sp>
      <p:pic>
        <p:nvPicPr>
          <p:cNvPr id="7" name="Content Placeholder 9"/>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9870" y="1600200"/>
            <a:ext cx="8170610" cy="4648200"/>
          </a:xfrm>
          <a:prstGeom prst="rect">
            <a:avLst/>
          </a:prstGeom>
          <a:noFill/>
          <a:ln>
            <a:noFill/>
          </a:ln>
          <a:effectLst>
            <a:outerShdw blurRad="50800" dist="38100" dir="2700000" algn="tl" rotWithShape="0">
              <a:prstClr val="black">
                <a:alpha val="40000"/>
              </a:prstClr>
            </a:outerShdw>
          </a:effectLst>
        </p:spPr>
      </p:pic>
      <p:sp>
        <p:nvSpPr>
          <p:cNvPr id="9" name="Left Arrow 8"/>
          <p:cNvSpPr/>
          <p:nvPr/>
        </p:nvSpPr>
        <p:spPr>
          <a:xfrm>
            <a:off x="3200400" y="5257800"/>
            <a:ext cx="1371600" cy="38100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15030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CAB900"/>
      </a:dk2>
      <a:lt2>
        <a:srgbClr val="7C6A54"/>
      </a:lt2>
      <a:accent1>
        <a:srgbClr val="6FB43E"/>
      </a:accent1>
      <a:accent2>
        <a:srgbClr val="F9F6D9"/>
      </a:accent2>
      <a:accent3>
        <a:srgbClr val="F99D1C"/>
      </a:accent3>
      <a:accent4>
        <a:srgbClr val="F2C031"/>
      </a:accent4>
      <a:accent5>
        <a:srgbClr val="00A8C3"/>
      </a:accent5>
      <a:accent6>
        <a:srgbClr val="004357"/>
      </a:accent6>
      <a:hlink>
        <a:srgbClr val="72B431"/>
      </a:hlink>
      <a:folHlink>
        <a:srgbClr val="7C6A5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10028</TotalTime>
  <Words>3671</Words>
  <Application>Microsoft Office PowerPoint</Application>
  <PresentationFormat>On-screen Show (4:3)</PresentationFormat>
  <Paragraphs>590</Paragraphs>
  <Slides>75</Slides>
  <Notes>38</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Moving Forward With Palmetto GBA Nashville MGMA October 9, 2018</vt:lpstr>
      <vt:lpstr>Disclaimer</vt:lpstr>
      <vt:lpstr>Agenda</vt:lpstr>
      <vt:lpstr>Updates and Reminders</vt:lpstr>
      <vt:lpstr>New Medicare Card</vt:lpstr>
      <vt:lpstr>Obtaining New MBIs</vt:lpstr>
      <vt:lpstr>Medicare Beneficiary Identifier (MBI) Look-Up Tool</vt:lpstr>
      <vt:lpstr>Medicare Beneficiary Identifier (MBI) Successful Response</vt:lpstr>
      <vt:lpstr>Medicare Beneficiary Identifier (MBI) Unsuccessful Response</vt:lpstr>
      <vt:lpstr>MBI Generation and Transition Period</vt:lpstr>
      <vt:lpstr>Slide 11</vt:lpstr>
      <vt:lpstr>Slide 12</vt:lpstr>
      <vt:lpstr>Slide 13</vt:lpstr>
      <vt:lpstr>Slide 14</vt:lpstr>
      <vt:lpstr>Slide 15</vt:lpstr>
      <vt:lpstr>Slide 16</vt:lpstr>
      <vt:lpstr>Slide 17</vt:lpstr>
      <vt:lpstr>Split Post-Op Care</vt:lpstr>
      <vt:lpstr>MolDX® Molecular  Diagnostic (MolDX) Program</vt:lpstr>
      <vt:lpstr>MolDX®</vt:lpstr>
      <vt:lpstr>Medicare Covered Preventive/Screening Services</vt:lpstr>
      <vt:lpstr> Home Health Certifications</vt:lpstr>
      <vt:lpstr> TPE, CERT and Documentation Compliance</vt:lpstr>
      <vt:lpstr>Medical Review</vt:lpstr>
      <vt:lpstr>MR Top Denials Jurisdiction J</vt:lpstr>
      <vt:lpstr>Targeted Probe and Educate</vt:lpstr>
      <vt:lpstr>TPE  Process</vt:lpstr>
      <vt:lpstr>TPE Process</vt:lpstr>
      <vt:lpstr>TPE Process</vt:lpstr>
      <vt:lpstr>TPE Process </vt:lpstr>
      <vt:lpstr>TPE</vt:lpstr>
      <vt:lpstr>Slide 32</vt:lpstr>
      <vt:lpstr>Documentation – It’s Important!</vt:lpstr>
      <vt:lpstr>Comprehensive Error Rate Testing (CERT) Program</vt:lpstr>
      <vt:lpstr>Jurisdiction J Comprehensive Rate Testing (CERT) Error Rate</vt:lpstr>
      <vt:lpstr>Jurisdiction J Part B Problem List</vt:lpstr>
      <vt:lpstr>Drugs and Biologicals</vt:lpstr>
      <vt:lpstr>Drugs and Biological Errors</vt:lpstr>
      <vt:lpstr>Tips to Avoid Errors</vt:lpstr>
      <vt:lpstr>Laboratory and Diagnostic Service CERT Errors</vt:lpstr>
      <vt:lpstr>Diagnostic Service Documentation Tips</vt:lpstr>
      <vt:lpstr>Diagnostic Test Documentation Tips</vt:lpstr>
      <vt:lpstr>Signature Requirements</vt:lpstr>
      <vt:lpstr>Signature Requirements</vt:lpstr>
      <vt:lpstr>Billing Provider</vt:lpstr>
      <vt:lpstr>Ordering Provider</vt:lpstr>
      <vt:lpstr>Error Reduction </vt:lpstr>
      <vt:lpstr>Your Proactive Approach</vt:lpstr>
      <vt:lpstr>Check and Double Check!</vt:lpstr>
      <vt:lpstr> CERT and Medical Review Tips…</vt:lpstr>
      <vt:lpstr>Appeal Your CERT Errors!!!</vt:lpstr>
      <vt:lpstr>Utilizing Palmetto GBA Resources  </vt:lpstr>
      <vt:lpstr>Palmetto GBA Website www.PalmettoGBA.com/JJB</vt:lpstr>
      <vt:lpstr>Palmetto GBA Website</vt:lpstr>
      <vt:lpstr>Palmetto GBA eServices</vt:lpstr>
      <vt:lpstr>Palmetto GBA eServices Registration</vt:lpstr>
      <vt:lpstr>eServices: Security Changes</vt:lpstr>
      <vt:lpstr>MSP Lookup</vt:lpstr>
      <vt:lpstr>Interactive MSP Process</vt:lpstr>
      <vt:lpstr>Palmetto GBA Listserv E-Mail Updates</vt:lpstr>
      <vt:lpstr>Claim Payment Issue Log (CPIL)</vt:lpstr>
      <vt:lpstr>ACE Smart Edits</vt:lpstr>
      <vt:lpstr>Advanced Clinical Editing </vt:lpstr>
      <vt:lpstr>277CA Report with an ACE Edit</vt:lpstr>
      <vt:lpstr>ACE Smart Edits (New for JJ) </vt:lpstr>
      <vt:lpstr>ACE Smart Edit Listing</vt:lpstr>
      <vt:lpstr>Comparative Billing Reports</vt:lpstr>
      <vt:lpstr>Modifier Lookup Tool</vt:lpstr>
      <vt:lpstr>Local Coverage Determinations (LCDs)</vt:lpstr>
      <vt:lpstr>LCD Breakdown</vt:lpstr>
      <vt:lpstr>PWK</vt:lpstr>
      <vt:lpstr>Locating the PWK Fax Coversheet</vt:lpstr>
      <vt:lpstr>Part B Provider Contact Centers</vt:lpstr>
      <vt:lpstr>Social Media</vt:lpstr>
      <vt:lpstr> Questions &amp;  Open Discussion     </vt:lpstr>
    </vt:vector>
  </TitlesOfParts>
  <Company>BlueCross BlueShield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jtesta</cp:lastModifiedBy>
  <cp:revision>592</cp:revision>
  <cp:lastPrinted>2017-10-31T21:46:30Z</cp:lastPrinted>
  <dcterms:created xsi:type="dcterms:W3CDTF">2013-07-24T18:10:21Z</dcterms:created>
  <dcterms:modified xsi:type="dcterms:W3CDTF">2018-10-10T15:23:40Z</dcterms:modified>
</cp:coreProperties>
</file>